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63" r:id="rId2"/>
    <p:sldId id="828" r:id="rId3"/>
    <p:sldId id="832" r:id="rId4"/>
    <p:sldId id="833" r:id="rId5"/>
    <p:sldId id="829" r:id="rId6"/>
    <p:sldId id="83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0054A6"/>
    <a:srgbClr val="7F7F7F"/>
    <a:srgbClr val="00338D"/>
    <a:srgbClr val="406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73" autoAdjust="0"/>
  </p:normalViewPr>
  <p:slideViewPr>
    <p:cSldViewPr snapToGrid="0">
      <p:cViewPr varScale="1">
        <p:scale>
          <a:sx n="93" d="100"/>
          <a:sy n="93" d="100"/>
        </p:scale>
        <p:origin x="4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39164350946217E-2"/>
          <c:y val="0.12422233017306636"/>
          <c:w val="0.81681401786700181"/>
          <c:h val="0.728626724613910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54A6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E3061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31A-4A52-99A4-281A47B082C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596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B85-4912-A09E-C7AABFECFD3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240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31A-4A52-99A4-281A47B082C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Изобретения</c:v>
                </c:pt>
                <c:pt idx="1">
                  <c:v>Полезные модели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569</c:v>
                </c:pt>
                <c:pt idx="1">
                  <c:v>235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ED-44B5-BCE3-F33FC74A7C9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1"/>
        <c:overlap val="100"/>
        <c:axId val="1641454848"/>
        <c:axId val="1641449952"/>
      </c:barChart>
      <c:catAx>
        <c:axId val="164145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+mn-cs"/>
              </a:defRPr>
            </a:pPr>
            <a:endParaRPr lang="ru-RU"/>
          </a:p>
        </c:txPr>
        <c:crossAx val="1641449952"/>
        <c:crosses val="autoZero"/>
        <c:auto val="1"/>
        <c:lblAlgn val="ctr"/>
        <c:lblOffset val="100"/>
        <c:noMultiLvlLbl val="0"/>
      </c:catAx>
      <c:valAx>
        <c:axId val="16414499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Verdana" panose="020B0604030504040204" pitchFamily="34" charset="0"/>
                <a:cs typeface="+mn-cs"/>
              </a:defRPr>
            </a:pPr>
            <a:endParaRPr lang="ru-RU"/>
          </a:p>
        </c:txPr>
        <c:crossAx val="164145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  <a:ea typeface="Verdana" panose="020B0604030504040204" pitchFamily="34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18CD5-ADE6-457F-962A-C55997576D8E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B372C-D251-4BAE-B642-6AF6FB133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889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7D44C-3F61-4276-93FB-A2528428C49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65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mailto:prc@rupto.ru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67" y="945640"/>
            <a:ext cx="4598838" cy="13724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41088" y="316"/>
            <a:ext cx="3960537" cy="335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40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20D2CBA-0253-4A43-B45C-52D922EF6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0296" y="6248215"/>
            <a:ext cx="1029803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F86C1C45-9BD7-47C8-B7F2-11427550BA3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8917" y="471001"/>
            <a:ext cx="1231932" cy="89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1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C1D9677-4C45-4666-BC7E-BA033FD37BFA}"/>
              </a:ext>
            </a:extLst>
          </p:cNvPr>
          <p:cNvSpPr txBox="1"/>
          <p:nvPr userDrawn="1"/>
        </p:nvSpPr>
        <p:spPr>
          <a:xfrm>
            <a:off x="6705600" y="3067050"/>
            <a:ext cx="449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2800" b="0" i="0" u="none" strike="noStrike" kern="1200" baseline="30000" dirty="0">
                <a:solidFill>
                  <a:srgbClr val="0054A6"/>
                </a:solidFill>
                <a:latin typeface="+mn-lt"/>
                <a:ea typeface="+mn-ea"/>
                <a:cs typeface="+mn-cs"/>
              </a:rPr>
              <a:t>Пресс-служба Роспатента</a:t>
            </a:r>
          </a:p>
          <a:p>
            <a:pPr rtl="0"/>
            <a:r>
              <a:rPr lang="en-US" sz="24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+7 (495) 531-66-96</a:t>
            </a:r>
            <a:endParaRPr lang="ru-RU" sz="2400" b="0" i="0" u="none" strike="noStrike" kern="1200" baseline="30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sz="24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4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4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prc@rupto.ru</a:t>
            </a:r>
            <a:endParaRPr lang="ru-RU" sz="2400" b="0" i="0" u="none" strike="noStrike" kern="1200" baseline="30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en-US" sz="2800" b="0" i="0" u="none" strike="noStrike" kern="1200" baseline="30000" dirty="0">
              <a:solidFill>
                <a:srgbClr val="0054A6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ru-RU" sz="2800" b="0" i="0" u="none" strike="noStrike" kern="1200" baseline="30000" dirty="0">
                <a:solidFill>
                  <a:srgbClr val="0054A6"/>
                </a:solidFill>
                <a:latin typeface="+mn-lt"/>
                <a:ea typeface="+mn-ea"/>
                <a:cs typeface="+mn-cs"/>
              </a:rPr>
              <a:t>Справочная служба</a:t>
            </a:r>
          </a:p>
          <a:p>
            <a:pPr rtl="0"/>
            <a:r>
              <a:rPr lang="ru-RU" sz="24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+7 (499) 240-6015</a:t>
            </a:r>
          </a:p>
          <a:p>
            <a:pPr rtl="0"/>
            <a:r>
              <a:rPr lang="ru-RU" sz="24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Факс +7 (499) 243-3337</a:t>
            </a:r>
          </a:p>
          <a:p>
            <a:pPr rtl="0"/>
            <a:r>
              <a:rPr lang="en-US" sz="24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rospatent@rupto.ru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0283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D045B4-38E6-4572-A857-9464F5AE7EAB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</p:spPr>
        <p:txBody>
          <a:bodyPr/>
          <a:lstStyle/>
          <a:p>
            <a:fld id="{59EDEDC1-00CE-460E-88E7-AD4CB3C19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65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FDA5BD5-D9BD-44E0-9127-BFAA47035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3525" y="61134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ED1C24"/>
                </a:solidFill>
              </a:defRPr>
            </a:lvl1pPr>
          </a:lstStyle>
          <a:p>
            <a:fld id="{F86C1C45-9BD7-47C8-B7F2-11427550BA3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86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  <p:sldLayoutId id="214748365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54A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65521D9B-18C7-4EE0-8811-EB061FE54AE8}"/>
              </a:ext>
            </a:extLst>
          </p:cNvPr>
          <p:cNvSpPr txBox="1">
            <a:spLocks/>
          </p:cNvSpPr>
          <p:nvPr/>
        </p:nvSpPr>
        <p:spPr>
          <a:xfrm>
            <a:off x="3235105" y="4084394"/>
            <a:ext cx="6626994" cy="2615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i="0" u="none" strike="noStrike" kern="1200" cap="all" baseline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ИВЛИЕВ ГРИГОРИЙ ПЕТРОВИЧ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65521D9B-18C7-4EE0-8811-EB061FE54AE8}"/>
              </a:ext>
            </a:extLst>
          </p:cNvPr>
          <p:cNvSpPr txBox="1">
            <a:spLocks/>
          </p:cNvSpPr>
          <p:nvPr/>
        </p:nvSpPr>
        <p:spPr>
          <a:xfrm>
            <a:off x="3235105" y="4741786"/>
            <a:ext cx="8449964" cy="163066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i="0" u="none" strike="noStrike" kern="1200" cap="all" baseline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2200" b="1" dirty="0">
                <a:solidFill>
                  <a:srgbClr val="0054A6"/>
                </a:solidFill>
              </a:rPr>
              <a:t>РОЛЬ ИНТЕЛЛЕКТУАЛЬНОЙ СОБСТВЕННОСТИ В </a:t>
            </a:r>
          </a:p>
          <a:p>
            <a:pPr>
              <a:lnSpc>
                <a:spcPct val="100000"/>
              </a:lnSpc>
              <a:defRPr/>
            </a:pPr>
            <a:r>
              <a:rPr lang="ru-RU" sz="2200" b="1" dirty="0">
                <a:solidFill>
                  <a:srgbClr val="0054A6"/>
                </a:solidFill>
              </a:rPr>
              <a:t>РАЗВИТИИ МЕДИЦИНСКОЙ ПРОМЫШЛЕННОСТИ  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65521D9B-18C7-4EE0-8811-EB061FE54AE8}"/>
              </a:ext>
            </a:extLst>
          </p:cNvPr>
          <p:cNvSpPr txBox="1">
            <a:spLocks/>
          </p:cNvSpPr>
          <p:nvPr/>
        </p:nvSpPr>
        <p:spPr>
          <a:xfrm>
            <a:off x="3235105" y="4345922"/>
            <a:ext cx="6626994" cy="2615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i="0" u="none" strike="noStrike" kern="1200" cap="all" baseline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cap="none" dirty="0"/>
              <a:t>Руководитель Роспатента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B67AF38-FB9F-4ADD-854F-4DD5C1E9085F}"/>
              </a:ext>
            </a:extLst>
          </p:cNvPr>
          <p:cNvSpPr txBox="1"/>
          <p:nvPr/>
        </p:nvSpPr>
        <p:spPr>
          <a:xfrm>
            <a:off x="2647506" y="6116104"/>
            <a:ext cx="6103088" cy="318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54A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1400" b="1" dirty="0">
                <a:solidFill>
                  <a:srgbClr val="0054A6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b="1" dirty="0">
                <a:solidFill>
                  <a:srgbClr val="0054A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400" b="1" dirty="0">
                <a:solidFill>
                  <a:srgbClr val="0054A6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енза, 26.08.2021</a:t>
            </a:r>
            <a:endParaRPr lang="ru-RU" sz="1100" b="1" dirty="0">
              <a:solidFill>
                <a:srgbClr val="0054A6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E99F9AD-D27B-40F3-8AF9-697AF3200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1471" y="707634"/>
            <a:ext cx="1243992" cy="16306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8367616-43BD-4A38-BB4C-CEAD9E363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45" y="2641273"/>
            <a:ext cx="2347660" cy="121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3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1C45-9BD7-47C8-B7F2-11427550BA3A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65521D9B-18C7-4EE0-8811-EB061FE54AE8}"/>
              </a:ext>
            </a:extLst>
          </p:cNvPr>
          <p:cNvSpPr txBox="1">
            <a:spLocks/>
          </p:cNvSpPr>
          <p:nvPr/>
        </p:nvSpPr>
        <p:spPr>
          <a:xfrm>
            <a:off x="4180536" y="535188"/>
            <a:ext cx="4187287" cy="30176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i="0" u="none" strike="noStrike" kern="1200" cap="all" baseline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ru-RU" dirty="0">
              <a:solidFill>
                <a:srgbClr val="ED1C24"/>
              </a:solidFill>
              <a:latin typeface="Arial" panose="020B0604020202020204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65521D9B-18C7-4EE0-8811-EB061FE54AE8}"/>
              </a:ext>
            </a:extLst>
          </p:cNvPr>
          <p:cNvSpPr txBox="1">
            <a:spLocks/>
          </p:cNvSpPr>
          <p:nvPr/>
        </p:nvSpPr>
        <p:spPr>
          <a:xfrm>
            <a:off x="982792" y="179865"/>
            <a:ext cx="9312399" cy="75879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i="0" u="none" strike="noStrike" kern="1200" cap="all" baseline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2000" b="1" dirty="0">
                <a:solidFill>
                  <a:srgbClr val="0054A6"/>
                </a:solidFill>
              </a:rPr>
              <a:t>ПИЛОТНЫЙ </a:t>
            </a:r>
            <a:r>
              <a:rPr lang="ru-RU" sz="2000" b="1" dirty="0" smtClean="0">
                <a:solidFill>
                  <a:srgbClr val="0054A6"/>
                </a:solidFill>
              </a:rPr>
              <a:t>ПРОЕКТ </a:t>
            </a:r>
            <a:r>
              <a:rPr lang="en-US" sz="2000" b="1" dirty="0" smtClean="0">
                <a:solidFill>
                  <a:srgbClr val="ED1C24"/>
                </a:solidFill>
              </a:rPr>
              <a:t>«</a:t>
            </a:r>
            <a:r>
              <a:rPr lang="en-US" sz="2000" b="1" dirty="0">
                <a:solidFill>
                  <a:srgbClr val="ED1C24"/>
                </a:solidFill>
              </a:rPr>
              <a:t>FAST TRACK»</a:t>
            </a:r>
            <a:r>
              <a:rPr lang="ru-RU" sz="2000" b="1" dirty="0" smtClean="0">
                <a:solidFill>
                  <a:srgbClr val="ED1C24"/>
                </a:solidFill>
              </a:rPr>
              <a:t> </a:t>
            </a:r>
            <a:endParaRPr lang="ru-RU" sz="2000" b="1" dirty="0">
              <a:solidFill>
                <a:srgbClr val="ED1C24"/>
              </a:solidFill>
              <a:latin typeface="Arial" panose="020B0604020202020204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37825"/>
            <a:ext cx="1219199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54A6"/>
                </a:solidFill>
                <a:cs typeface="Times New Roman" panose="02020603050405020304" pitchFamily="18" charset="0"/>
              </a:rPr>
              <a:t>Пилотный проект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ED1C24"/>
                </a:solidFill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ED1C24"/>
                </a:solidFill>
                <a:cs typeface="Times New Roman" panose="02020603050405020304" pitchFamily="18" charset="0"/>
              </a:rPr>
              <a:t>Fast</a:t>
            </a:r>
            <a:r>
              <a:rPr lang="ru-RU" b="1" dirty="0" smtClean="0">
                <a:solidFill>
                  <a:srgbClr val="ED1C24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ED1C24"/>
                </a:solidFill>
                <a:cs typeface="Times New Roman" panose="02020603050405020304" pitchFamily="18" charset="0"/>
              </a:rPr>
              <a:t>Track</a:t>
            </a:r>
            <a:r>
              <a:rPr lang="ru-RU" b="1" dirty="0">
                <a:solidFill>
                  <a:srgbClr val="ED1C24"/>
                </a:solidFill>
                <a:cs typeface="Times New Roman" panose="02020603050405020304" pitchFamily="18" charset="0"/>
              </a:rPr>
              <a:t>» 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призван организовать </a:t>
            </a:r>
            <a:r>
              <a:rPr lang="ru-RU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процесс реализации технических решений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от </a:t>
            </a:r>
            <a:r>
              <a:rPr lang="ru-RU" b="1" dirty="0">
                <a:solidFill>
                  <a:prstClr val="black"/>
                </a:solidFill>
                <a:cs typeface="Times New Roman" panose="02020603050405020304" pitchFamily="18" charset="0"/>
              </a:rPr>
              <a:t>научной идеи 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до </a:t>
            </a:r>
            <a:r>
              <a:rPr lang="ru-RU" b="1" dirty="0">
                <a:solidFill>
                  <a:prstClr val="black"/>
                </a:solidFill>
                <a:cs typeface="Times New Roman" panose="02020603050405020304" pitchFamily="18" charset="0"/>
              </a:rPr>
              <a:t>создания инновационного продукта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а 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также подготовки к </a:t>
            </a:r>
            <a:r>
              <a:rPr lang="ru-RU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коммерциализации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93936" y="4583647"/>
            <a:ext cx="4334368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4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снижение рисков утраты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РИД</a:t>
            </a:r>
          </a:p>
          <a:p>
            <a:pPr marL="285750" lvl="0" indent="-14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капитализация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предприятия (за счёт увеличения нематериальных активов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  <a:p>
            <a:pPr marL="285750" lvl="0" indent="-14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формирование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привлекательного имиджа продукта и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компании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  <a:p>
            <a:pPr marL="285750" lvl="0" indent="-14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поддержка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участия в крупных международных выставках, поиск бизнес-партнеров за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рубежом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8622" y="4652897"/>
            <a:ext cx="538011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4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комплексное сопровождение</a:t>
            </a:r>
          </a:p>
          <a:p>
            <a:pPr marL="285750" indent="-14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конфиденциальность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14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ускоренная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процедура по оформлению прав на РИД за счет привлечения экспертов ФИПС и проведения консультаций и собеседований по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проектам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  <a:p>
            <a:pPr marL="285750" lvl="0" indent="-14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государственная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структура, наличие административного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ресурса</a:t>
            </a:r>
          </a:p>
          <a:p>
            <a:pPr marL="285750" indent="-14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информационная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поддержка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234300"/>
            <a:ext cx="12191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Процесс реализации технического решения включает следующие мероприятия: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9532" y="2692101"/>
            <a:ext cx="4913380" cy="1233994"/>
          </a:xfrm>
          <a:prstGeom prst="roundRect">
            <a:avLst/>
          </a:prstGeom>
          <a:solidFill>
            <a:srgbClr val="0054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/>
              <a:t>Осуществление научно-технического, правового, экономического (маркетингового) сопровождения </a:t>
            </a:r>
            <a:endParaRPr lang="ru-RU" sz="1200" dirty="0" smtClean="0"/>
          </a:p>
          <a:p>
            <a:r>
              <a:rPr lang="ru-RU" sz="1200" dirty="0" smtClean="0"/>
              <a:t>технических </a:t>
            </a:r>
            <a:r>
              <a:rPr lang="ru-RU" sz="1200" dirty="0"/>
              <a:t>решений с целью создания инновационного продукта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861117" y="322843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828434" hangingPunct="0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96719" y="2692101"/>
            <a:ext cx="4913380" cy="1233994"/>
          </a:xfrm>
          <a:prstGeom prst="roundRect">
            <a:avLst/>
          </a:prstGeom>
          <a:solidFill>
            <a:srgbClr val="0054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/>
              <a:t>Распределение прав </a:t>
            </a:r>
            <a:endParaRPr lang="ru-RU" sz="1200" dirty="0" smtClean="0"/>
          </a:p>
          <a:p>
            <a:r>
              <a:rPr lang="ru-RU" sz="1200" dirty="0" smtClean="0"/>
              <a:t>на охраноспособные </a:t>
            </a:r>
          </a:p>
          <a:p>
            <a:r>
              <a:rPr lang="ru-RU" sz="1200" dirty="0" smtClean="0"/>
              <a:t>результаты </a:t>
            </a:r>
            <a:r>
              <a:rPr lang="ru-RU" sz="1200" dirty="0"/>
              <a:t>интеллектуальной деятельности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258304" y="322843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828434" hangingPunct="0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0" y="4394200"/>
            <a:ext cx="12192000" cy="8467"/>
          </a:xfrm>
          <a:prstGeom prst="line">
            <a:avLst/>
          </a:prstGeom>
          <a:ln w="28575" cmpd="dbl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48622" y="4103285"/>
            <a:ext cx="46951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>
                <a:solidFill>
                  <a:srgbClr val="ED1C24"/>
                </a:solidFill>
              </a:rPr>
              <a:t>Преимущества использования «</a:t>
            </a:r>
            <a:r>
              <a:rPr lang="ru-RU" sz="1600" b="1" dirty="0" err="1" smtClean="0">
                <a:solidFill>
                  <a:srgbClr val="ED1C24"/>
                </a:solidFill>
              </a:rPr>
              <a:t>Fast</a:t>
            </a:r>
            <a:r>
              <a:rPr lang="ru-RU" sz="1600" b="1" dirty="0" smtClean="0">
                <a:solidFill>
                  <a:srgbClr val="ED1C24"/>
                </a:solidFill>
              </a:rPr>
              <a:t> </a:t>
            </a:r>
            <a:r>
              <a:rPr lang="ru-RU" sz="1600" b="1" dirty="0" err="1" smtClean="0">
                <a:solidFill>
                  <a:srgbClr val="ED1C24"/>
                </a:solidFill>
              </a:rPr>
              <a:t>Track</a:t>
            </a:r>
            <a:r>
              <a:rPr lang="ru-RU" sz="1600" b="1" dirty="0">
                <a:solidFill>
                  <a:srgbClr val="ED1C24"/>
                </a:solidFill>
              </a:rPr>
              <a:t>»: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188" y="5275015"/>
            <a:ext cx="1212293" cy="94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4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603" y="-140617"/>
            <a:ext cx="10631397" cy="685800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5214383" y="1328844"/>
            <a:ext cx="2932978" cy="1323439"/>
          </a:xfrm>
          <a:prstGeom prst="rect">
            <a:avLst/>
          </a:prstGeom>
          <a:noFill/>
          <a:ln w="19050">
            <a:solidFill>
              <a:srgbClr val="004899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</a:rPr>
              <a:t>Средний срок совершения первого действия экспертизы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</a:rPr>
              <a:t>по существу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1C23"/>
                </a:solidFill>
                <a:effectLst/>
                <a:uLnTx/>
                <a:uFillTx/>
                <a:ea typeface="Verdana" panose="020B0604030504040204" pitchFamily="34" charset="0"/>
              </a:rPr>
              <a:t>24 дня</a:t>
            </a: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069534"/>
              </p:ext>
            </p:extLst>
          </p:nvPr>
        </p:nvGraphicFramePr>
        <p:xfrm>
          <a:off x="209551" y="4404357"/>
          <a:ext cx="7981949" cy="2082169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1462927">
                  <a:extLst>
                    <a:ext uri="{9D8B030D-6E8A-4147-A177-3AD203B41FA5}">
                      <a16:colId xmlns="" xmlns:a16="http://schemas.microsoft.com/office/drawing/2014/main" val="1745950070"/>
                    </a:ext>
                  </a:extLst>
                </a:gridCol>
                <a:gridCol w="1595474">
                  <a:extLst>
                    <a:ext uri="{9D8B030D-6E8A-4147-A177-3AD203B41FA5}">
                      <a16:colId xmlns="" xmlns:a16="http://schemas.microsoft.com/office/drawing/2014/main" val="3225715892"/>
                    </a:ext>
                  </a:extLst>
                </a:gridCol>
                <a:gridCol w="2426066">
                  <a:extLst>
                    <a:ext uri="{9D8B030D-6E8A-4147-A177-3AD203B41FA5}">
                      <a16:colId xmlns="" xmlns:a16="http://schemas.microsoft.com/office/drawing/2014/main" val="1994829850"/>
                    </a:ext>
                  </a:extLst>
                </a:gridCol>
                <a:gridCol w="2497482">
                  <a:extLst>
                    <a:ext uri="{9D8B030D-6E8A-4147-A177-3AD203B41FA5}">
                      <a16:colId xmlns="" xmlns:a16="http://schemas.microsoft.com/office/drawing/2014/main" val="2935273698"/>
                    </a:ext>
                  </a:extLst>
                </a:gridCol>
              </a:tblGrid>
              <a:tr h="37718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Отечественные заявители</a:t>
                      </a:r>
                    </a:p>
                  </a:txBody>
                  <a:tcPr marL="68580" marR="68580" marT="180000" marB="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Иностранные заявители</a:t>
                      </a:r>
                      <a:endParaRPr lang="ru-RU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79208180"/>
                  </a:ext>
                </a:extLst>
              </a:tr>
              <a:tr h="7217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страны ближнего</a:t>
                      </a:r>
                      <a:r>
                        <a:rPr lang="ru-RU" sz="1400" baseline="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зарубежья</a:t>
                      </a:r>
                    </a:p>
                  </a:txBody>
                  <a:tcPr marL="68580" marR="68580" marT="0" marB="0">
                    <a:lnL w="25400" cmpd="sng"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страны дальнего зарубежья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i="1" dirty="0">
                        <a:solidFill>
                          <a:srgbClr val="595959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31582454"/>
                  </a:ext>
                </a:extLst>
              </a:tr>
              <a:tr h="48727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Изобретения, ед.</a:t>
                      </a:r>
                      <a:endParaRPr lang="ru-RU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564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369306132"/>
                  </a:ext>
                </a:extLst>
              </a:tr>
              <a:tr h="4959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Полезные модели,</a:t>
                      </a:r>
                      <a:r>
                        <a:rPr lang="ru-RU" sz="1400" baseline="0" dirty="0">
                          <a:effectLst/>
                        </a:rPr>
                        <a:t> ед.</a:t>
                      </a:r>
                      <a:endParaRPr lang="ru-RU" sz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238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74914296"/>
                  </a:ext>
                </a:extLst>
              </a:tr>
            </a:tbl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209551" y="4004309"/>
            <a:ext cx="761047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rgbClr val="59595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Количество заявок по </a:t>
            </a:r>
            <a:r>
              <a:rPr lang="ru-RU" b="1" dirty="0">
                <a:solidFill>
                  <a:srgbClr val="0054A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категориям заявителей </a:t>
            </a:r>
            <a:endParaRPr lang="ru-RU" dirty="0">
              <a:solidFill>
                <a:srgbClr val="40404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1" name="Picture 2" descr="Эмодзи 🇷🇺 Флаг Росс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280" y="5060173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Эмодзи 🇪🇪 Флаг Эстон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753" y="5066039"/>
            <a:ext cx="28799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Эмодзи 🇧🇾 Флаг Белорусси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741" y="5066039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Эмодзи 🇬🇧 Флаг Великобритании (Англии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039" y="506021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 descr="Эмодзи 🇺🇸 Флаг США (Америки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280" y="5071905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4" descr="Эмодзи 🇨🇾 Флаг Кипр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649" y="5070941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37" y="5055448"/>
            <a:ext cx="288000" cy="288000"/>
          </a:xfrm>
          <a:prstGeom prst="rect">
            <a:avLst/>
          </a:prstGeom>
        </p:spPr>
      </p:pic>
      <p:pic>
        <p:nvPicPr>
          <p:cNvPr id="59" name="Picture 22" descr="🇰🇷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715" y="506021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🇨🇦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950" y="5055448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🇨🇳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716" y="5071905"/>
            <a:ext cx="28799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322"/>
          <p:cNvGrpSpPr>
            <a:grpSpLocks noChangeAspect="1"/>
          </p:cNvGrpSpPr>
          <p:nvPr/>
        </p:nvGrpSpPr>
        <p:grpSpPr>
          <a:xfrm>
            <a:off x="658788" y="4763925"/>
            <a:ext cx="457652" cy="432000"/>
            <a:chOff x="6309916" y="5040016"/>
            <a:chExt cx="575270" cy="543024"/>
          </a:xfrm>
          <a:solidFill>
            <a:srgbClr val="0054A6"/>
          </a:solidFill>
        </p:grpSpPr>
        <p:sp>
          <p:nvSpPr>
            <p:cNvPr id="67" name="Freeform 42"/>
            <p:cNvSpPr>
              <a:spLocks noEditPoints="1"/>
            </p:cNvSpPr>
            <p:nvPr/>
          </p:nvSpPr>
          <p:spPr bwMode="auto">
            <a:xfrm>
              <a:off x="6508552" y="5040016"/>
              <a:ext cx="376634" cy="457895"/>
            </a:xfrm>
            <a:custGeom>
              <a:avLst/>
              <a:gdLst>
                <a:gd name="T0" fmla="*/ 50 w 123"/>
                <a:gd name="T1" fmla="*/ 44 h 150"/>
                <a:gd name="T2" fmla="*/ 50 w 123"/>
                <a:gd name="T3" fmla="*/ 37 h 150"/>
                <a:gd name="T4" fmla="*/ 44 w 123"/>
                <a:gd name="T5" fmla="*/ 37 h 150"/>
                <a:gd name="T6" fmla="*/ 44 w 123"/>
                <a:gd name="T7" fmla="*/ 44 h 150"/>
                <a:gd name="T8" fmla="*/ 76 w 123"/>
                <a:gd name="T9" fmla="*/ 119 h 150"/>
                <a:gd name="T10" fmla="*/ 74 w 123"/>
                <a:gd name="T11" fmla="*/ 111 h 150"/>
                <a:gd name="T12" fmla="*/ 69 w 123"/>
                <a:gd name="T13" fmla="*/ 118 h 150"/>
                <a:gd name="T14" fmla="*/ 83 w 123"/>
                <a:gd name="T15" fmla="*/ 122 h 150"/>
                <a:gd name="T16" fmla="*/ 70 w 123"/>
                <a:gd name="T17" fmla="*/ 127 h 150"/>
                <a:gd name="T18" fmla="*/ 64 w 123"/>
                <a:gd name="T19" fmla="*/ 124 h 150"/>
                <a:gd name="T20" fmla="*/ 53 w 123"/>
                <a:gd name="T21" fmla="*/ 115 h 150"/>
                <a:gd name="T22" fmla="*/ 28 w 123"/>
                <a:gd name="T23" fmla="*/ 79 h 150"/>
                <a:gd name="T24" fmla="*/ 44 w 123"/>
                <a:gd name="T25" fmla="*/ 73 h 150"/>
                <a:gd name="T26" fmla="*/ 38 w 123"/>
                <a:gd name="T27" fmla="*/ 49 h 150"/>
                <a:gd name="T28" fmla="*/ 33 w 123"/>
                <a:gd name="T29" fmla="*/ 42 h 150"/>
                <a:gd name="T30" fmla="*/ 38 w 123"/>
                <a:gd name="T31" fmla="*/ 32 h 150"/>
                <a:gd name="T32" fmla="*/ 38 w 123"/>
                <a:gd name="T33" fmla="*/ 32 h 150"/>
                <a:gd name="T34" fmla="*/ 27 w 123"/>
                <a:gd name="T35" fmla="*/ 32 h 150"/>
                <a:gd name="T36" fmla="*/ 37 w 123"/>
                <a:gd name="T37" fmla="*/ 9 h 150"/>
                <a:gd name="T38" fmla="*/ 0 w 123"/>
                <a:gd name="T39" fmla="*/ 16 h 150"/>
                <a:gd name="T40" fmla="*/ 123 w 123"/>
                <a:gd name="T41" fmla="*/ 76 h 150"/>
                <a:gd name="T42" fmla="*/ 61 w 123"/>
                <a:gd name="T43" fmla="*/ 142 h 150"/>
                <a:gd name="T44" fmla="*/ 62 w 123"/>
                <a:gd name="T45" fmla="*/ 110 h 150"/>
                <a:gd name="T46" fmla="*/ 78 w 123"/>
                <a:gd name="T47" fmla="*/ 87 h 150"/>
                <a:gd name="T48" fmla="*/ 73 w 123"/>
                <a:gd name="T49" fmla="*/ 84 h 150"/>
                <a:gd name="T50" fmla="*/ 50 w 123"/>
                <a:gd name="T51" fmla="*/ 108 h 150"/>
                <a:gd name="T52" fmla="*/ 83 w 123"/>
                <a:gd name="T53" fmla="*/ 108 h 150"/>
                <a:gd name="T54" fmla="*/ 115 w 123"/>
                <a:gd name="T55" fmla="*/ 79 h 150"/>
                <a:gd name="T56" fmla="*/ 84 w 123"/>
                <a:gd name="T57" fmla="*/ 88 h 150"/>
                <a:gd name="T58" fmla="*/ 85 w 123"/>
                <a:gd name="T59" fmla="*/ 79 h 150"/>
                <a:gd name="T60" fmla="*/ 85 w 123"/>
                <a:gd name="T61" fmla="*/ 72 h 150"/>
                <a:gd name="T62" fmla="*/ 77 w 123"/>
                <a:gd name="T63" fmla="*/ 76 h 150"/>
                <a:gd name="T64" fmla="*/ 82 w 123"/>
                <a:gd name="T65" fmla="*/ 81 h 150"/>
                <a:gd name="T66" fmla="*/ 78 w 123"/>
                <a:gd name="T67" fmla="*/ 64 h 150"/>
                <a:gd name="T68" fmla="*/ 56 w 123"/>
                <a:gd name="T69" fmla="*/ 49 h 150"/>
                <a:gd name="T70" fmla="*/ 56 w 123"/>
                <a:gd name="T71" fmla="*/ 49 h 150"/>
                <a:gd name="T72" fmla="*/ 70 w 123"/>
                <a:gd name="T73" fmla="*/ 73 h 150"/>
                <a:gd name="T74" fmla="*/ 91 w 123"/>
                <a:gd name="T75" fmla="*/ 67 h 150"/>
                <a:gd name="T76" fmla="*/ 96 w 123"/>
                <a:gd name="T77" fmla="*/ 29 h 150"/>
                <a:gd name="T78" fmla="*/ 58 w 123"/>
                <a:gd name="T79" fmla="*/ 36 h 150"/>
                <a:gd name="T80" fmla="*/ 50 w 123"/>
                <a:gd name="T81" fmla="*/ 28 h 150"/>
                <a:gd name="T82" fmla="*/ 58 w 123"/>
                <a:gd name="T83" fmla="*/ 36 h 150"/>
                <a:gd name="T84" fmla="*/ 57 w 123"/>
                <a:gd name="T85" fmla="*/ 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3" h="150">
                  <a:moveTo>
                    <a:pt x="47" y="45"/>
                  </a:moveTo>
                  <a:cubicBezTo>
                    <a:pt x="48" y="45"/>
                    <a:pt x="50" y="45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3"/>
                    <a:pt x="52" y="42"/>
                    <a:pt x="52" y="40"/>
                  </a:cubicBezTo>
                  <a:cubicBezTo>
                    <a:pt x="52" y="39"/>
                    <a:pt x="51" y="38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6"/>
                    <a:pt x="48" y="35"/>
                    <a:pt x="47" y="35"/>
                  </a:cubicBezTo>
                  <a:cubicBezTo>
                    <a:pt x="46" y="35"/>
                    <a:pt x="44" y="36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8"/>
                    <a:pt x="42" y="39"/>
                    <a:pt x="42" y="40"/>
                  </a:cubicBezTo>
                  <a:cubicBezTo>
                    <a:pt x="42" y="41"/>
                    <a:pt x="43" y="43"/>
                    <a:pt x="44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5"/>
                    <a:pt x="46" y="45"/>
                    <a:pt x="47" y="45"/>
                  </a:cubicBezTo>
                  <a:close/>
                  <a:moveTo>
                    <a:pt x="76" y="119"/>
                  </a:moveTo>
                  <a:cubicBezTo>
                    <a:pt x="77" y="119"/>
                    <a:pt x="78" y="117"/>
                    <a:pt x="78" y="116"/>
                  </a:cubicBezTo>
                  <a:cubicBezTo>
                    <a:pt x="78" y="115"/>
                    <a:pt x="78" y="114"/>
                    <a:pt x="77" y="112"/>
                  </a:cubicBezTo>
                  <a:cubicBezTo>
                    <a:pt x="76" y="111"/>
                    <a:pt x="75" y="111"/>
                    <a:pt x="74" y="111"/>
                  </a:cubicBezTo>
                  <a:cubicBezTo>
                    <a:pt x="72" y="110"/>
                    <a:pt x="71" y="111"/>
                    <a:pt x="70" y="111"/>
                  </a:cubicBezTo>
                  <a:cubicBezTo>
                    <a:pt x="69" y="112"/>
                    <a:pt x="68" y="113"/>
                    <a:pt x="68" y="115"/>
                  </a:cubicBezTo>
                  <a:cubicBezTo>
                    <a:pt x="68" y="116"/>
                    <a:pt x="68" y="117"/>
                    <a:pt x="69" y="118"/>
                  </a:cubicBezTo>
                  <a:cubicBezTo>
                    <a:pt x="70" y="119"/>
                    <a:pt x="71" y="120"/>
                    <a:pt x="72" y="120"/>
                  </a:cubicBezTo>
                  <a:cubicBezTo>
                    <a:pt x="73" y="120"/>
                    <a:pt x="75" y="120"/>
                    <a:pt x="76" y="119"/>
                  </a:cubicBezTo>
                  <a:close/>
                  <a:moveTo>
                    <a:pt x="83" y="122"/>
                  </a:moveTo>
                  <a:cubicBezTo>
                    <a:pt x="82" y="123"/>
                    <a:pt x="81" y="124"/>
                    <a:pt x="80" y="125"/>
                  </a:cubicBezTo>
                  <a:cubicBezTo>
                    <a:pt x="77" y="127"/>
                    <a:pt x="74" y="128"/>
                    <a:pt x="71" y="127"/>
                  </a:cubicBezTo>
                  <a:cubicBezTo>
                    <a:pt x="71" y="127"/>
                    <a:pt x="70" y="127"/>
                    <a:pt x="70" y="127"/>
                  </a:cubicBezTo>
                  <a:cubicBezTo>
                    <a:pt x="67" y="131"/>
                    <a:pt x="64" y="135"/>
                    <a:pt x="61" y="139"/>
                  </a:cubicBezTo>
                  <a:cubicBezTo>
                    <a:pt x="60" y="136"/>
                    <a:pt x="60" y="133"/>
                    <a:pt x="59" y="131"/>
                  </a:cubicBezTo>
                  <a:cubicBezTo>
                    <a:pt x="61" y="129"/>
                    <a:pt x="63" y="126"/>
                    <a:pt x="64" y="124"/>
                  </a:cubicBezTo>
                  <a:cubicBezTo>
                    <a:pt x="64" y="124"/>
                    <a:pt x="63" y="123"/>
                    <a:pt x="63" y="123"/>
                  </a:cubicBezTo>
                  <a:cubicBezTo>
                    <a:pt x="62" y="121"/>
                    <a:pt x="61" y="118"/>
                    <a:pt x="61" y="116"/>
                  </a:cubicBezTo>
                  <a:cubicBezTo>
                    <a:pt x="58" y="115"/>
                    <a:pt x="55" y="115"/>
                    <a:pt x="53" y="115"/>
                  </a:cubicBezTo>
                  <a:cubicBezTo>
                    <a:pt x="50" y="112"/>
                    <a:pt x="47" y="110"/>
                    <a:pt x="44" y="108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79"/>
                    <a:pt x="29" y="79"/>
                    <a:pt x="29" y="78"/>
                  </a:cubicBezTo>
                  <a:cubicBezTo>
                    <a:pt x="31" y="76"/>
                    <a:pt x="33" y="75"/>
                    <a:pt x="3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2" y="51"/>
                    <a:pt x="40" y="50"/>
                    <a:pt x="39" y="49"/>
                  </a:cubicBezTo>
                  <a:cubicBezTo>
                    <a:pt x="39" y="49"/>
                    <a:pt x="38" y="49"/>
                    <a:pt x="38" y="49"/>
                  </a:cubicBezTo>
                  <a:cubicBezTo>
                    <a:pt x="37" y="47"/>
                    <a:pt x="36" y="45"/>
                    <a:pt x="35" y="43"/>
                  </a:cubicBezTo>
                  <a:cubicBezTo>
                    <a:pt x="34" y="42"/>
                    <a:pt x="33" y="42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2" y="40"/>
                    <a:pt x="31" y="37"/>
                    <a:pt x="30" y="35"/>
                  </a:cubicBezTo>
                  <a:cubicBezTo>
                    <a:pt x="32" y="36"/>
                    <a:pt x="34" y="36"/>
                    <a:pt x="35" y="36"/>
                  </a:cubicBezTo>
                  <a:cubicBezTo>
                    <a:pt x="36" y="34"/>
                    <a:pt x="37" y="33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40" y="30"/>
                    <a:pt x="42" y="29"/>
                    <a:pt x="44" y="28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37" y="17"/>
                    <a:pt x="32" y="24"/>
                    <a:pt x="27" y="32"/>
                  </a:cubicBezTo>
                  <a:cubicBezTo>
                    <a:pt x="27" y="31"/>
                    <a:pt x="26" y="30"/>
                    <a:pt x="26" y="30"/>
                  </a:cubicBezTo>
                  <a:cubicBezTo>
                    <a:pt x="25" y="29"/>
                    <a:pt x="24" y="28"/>
                    <a:pt x="22" y="27"/>
                  </a:cubicBezTo>
                  <a:cubicBezTo>
                    <a:pt x="26" y="21"/>
                    <a:pt x="31" y="14"/>
                    <a:pt x="37" y="9"/>
                  </a:cubicBezTo>
                  <a:cubicBezTo>
                    <a:pt x="27" y="10"/>
                    <a:pt x="18" y="14"/>
                    <a:pt x="10" y="19"/>
                  </a:cubicBezTo>
                  <a:cubicBezTo>
                    <a:pt x="8" y="18"/>
                    <a:pt x="5" y="17"/>
                    <a:pt x="2" y="17"/>
                  </a:cubicBezTo>
                  <a:cubicBezTo>
                    <a:pt x="1" y="16"/>
                    <a:pt x="1" y="16"/>
                    <a:pt x="0" y="16"/>
                  </a:cubicBezTo>
                  <a:cubicBezTo>
                    <a:pt x="13" y="6"/>
                    <a:pt x="29" y="0"/>
                    <a:pt x="47" y="0"/>
                  </a:cubicBezTo>
                  <a:cubicBezTo>
                    <a:pt x="68" y="0"/>
                    <a:pt x="87" y="8"/>
                    <a:pt x="101" y="22"/>
                  </a:cubicBezTo>
                  <a:cubicBezTo>
                    <a:pt x="114" y="36"/>
                    <a:pt x="123" y="55"/>
                    <a:pt x="123" y="76"/>
                  </a:cubicBezTo>
                  <a:cubicBezTo>
                    <a:pt x="123" y="97"/>
                    <a:pt x="114" y="116"/>
                    <a:pt x="101" y="130"/>
                  </a:cubicBezTo>
                  <a:cubicBezTo>
                    <a:pt x="90" y="140"/>
                    <a:pt x="77" y="147"/>
                    <a:pt x="62" y="150"/>
                  </a:cubicBezTo>
                  <a:cubicBezTo>
                    <a:pt x="62" y="147"/>
                    <a:pt x="62" y="145"/>
                    <a:pt x="61" y="142"/>
                  </a:cubicBezTo>
                  <a:cubicBezTo>
                    <a:pt x="73" y="140"/>
                    <a:pt x="83" y="134"/>
                    <a:pt x="91" y="127"/>
                  </a:cubicBezTo>
                  <a:cubicBezTo>
                    <a:pt x="89" y="125"/>
                    <a:pt x="86" y="124"/>
                    <a:pt x="83" y="122"/>
                  </a:cubicBezTo>
                  <a:close/>
                  <a:moveTo>
                    <a:pt x="62" y="110"/>
                  </a:moveTo>
                  <a:cubicBezTo>
                    <a:pt x="63" y="108"/>
                    <a:pt x="64" y="107"/>
                    <a:pt x="66" y="106"/>
                  </a:cubicBezTo>
                  <a:cubicBezTo>
                    <a:pt x="68" y="104"/>
                    <a:pt x="71" y="103"/>
                    <a:pt x="74" y="103"/>
                  </a:cubicBezTo>
                  <a:cubicBezTo>
                    <a:pt x="76" y="98"/>
                    <a:pt x="77" y="93"/>
                    <a:pt x="78" y="87"/>
                  </a:cubicBezTo>
                  <a:cubicBezTo>
                    <a:pt x="76" y="87"/>
                    <a:pt x="75" y="86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72" y="83"/>
                    <a:pt x="71" y="81"/>
                    <a:pt x="70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4" y="109"/>
                    <a:pt x="58" y="109"/>
                    <a:pt x="62" y="110"/>
                  </a:cubicBezTo>
                  <a:close/>
                  <a:moveTo>
                    <a:pt x="80" y="106"/>
                  </a:moveTo>
                  <a:cubicBezTo>
                    <a:pt x="81" y="106"/>
                    <a:pt x="82" y="107"/>
                    <a:pt x="83" y="108"/>
                  </a:cubicBezTo>
                  <a:cubicBezTo>
                    <a:pt x="84" y="111"/>
                    <a:pt x="85" y="114"/>
                    <a:pt x="85" y="116"/>
                  </a:cubicBezTo>
                  <a:cubicBezTo>
                    <a:pt x="89" y="118"/>
                    <a:pt x="93" y="120"/>
                    <a:pt x="96" y="122"/>
                  </a:cubicBezTo>
                  <a:cubicBezTo>
                    <a:pt x="107" y="111"/>
                    <a:pt x="114" y="96"/>
                    <a:pt x="115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3" y="81"/>
                    <a:pt x="92" y="83"/>
                    <a:pt x="91" y="84"/>
                  </a:cubicBezTo>
                  <a:cubicBezTo>
                    <a:pt x="89" y="86"/>
                    <a:pt x="87" y="87"/>
                    <a:pt x="84" y="88"/>
                  </a:cubicBezTo>
                  <a:cubicBezTo>
                    <a:pt x="84" y="94"/>
                    <a:pt x="82" y="100"/>
                    <a:pt x="80" y="106"/>
                  </a:cubicBezTo>
                  <a:close/>
                  <a:moveTo>
                    <a:pt x="82" y="81"/>
                  </a:moveTo>
                  <a:cubicBezTo>
                    <a:pt x="83" y="81"/>
                    <a:pt x="85" y="80"/>
                    <a:pt x="85" y="79"/>
                  </a:cubicBezTo>
                  <a:cubicBezTo>
                    <a:pt x="86" y="78"/>
                    <a:pt x="87" y="77"/>
                    <a:pt x="87" y="76"/>
                  </a:cubicBezTo>
                  <a:cubicBezTo>
                    <a:pt x="87" y="74"/>
                    <a:pt x="86" y="73"/>
                    <a:pt x="85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4" y="71"/>
                    <a:pt x="83" y="71"/>
                    <a:pt x="82" y="71"/>
                  </a:cubicBezTo>
                  <a:cubicBezTo>
                    <a:pt x="81" y="71"/>
                    <a:pt x="79" y="71"/>
                    <a:pt x="78" y="72"/>
                  </a:cubicBezTo>
                  <a:cubicBezTo>
                    <a:pt x="78" y="73"/>
                    <a:pt x="77" y="74"/>
                    <a:pt x="77" y="76"/>
                  </a:cubicBezTo>
                  <a:cubicBezTo>
                    <a:pt x="77" y="77"/>
                    <a:pt x="78" y="78"/>
                    <a:pt x="78" y="79"/>
                  </a:cubicBezTo>
                  <a:cubicBezTo>
                    <a:pt x="78" y="79"/>
                    <a:pt x="78" y="79"/>
                    <a:pt x="78" y="79"/>
                  </a:cubicBezTo>
                  <a:cubicBezTo>
                    <a:pt x="79" y="80"/>
                    <a:pt x="81" y="81"/>
                    <a:pt x="82" y="81"/>
                  </a:cubicBezTo>
                  <a:close/>
                  <a:moveTo>
                    <a:pt x="70" y="73"/>
                  </a:moveTo>
                  <a:cubicBezTo>
                    <a:pt x="71" y="71"/>
                    <a:pt x="72" y="69"/>
                    <a:pt x="73" y="67"/>
                  </a:cubicBezTo>
                  <a:cubicBezTo>
                    <a:pt x="75" y="66"/>
                    <a:pt x="76" y="65"/>
                    <a:pt x="78" y="64"/>
                  </a:cubicBezTo>
                  <a:cubicBezTo>
                    <a:pt x="77" y="56"/>
                    <a:pt x="75" y="48"/>
                    <a:pt x="71" y="40"/>
                  </a:cubicBezTo>
                  <a:cubicBezTo>
                    <a:pt x="67" y="41"/>
                    <a:pt x="63" y="42"/>
                    <a:pt x="59" y="43"/>
                  </a:cubicBezTo>
                  <a:cubicBezTo>
                    <a:pt x="58" y="45"/>
                    <a:pt x="57" y="47"/>
                    <a:pt x="56" y="49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4" y="50"/>
                    <a:pt x="52" y="51"/>
                    <a:pt x="50" y="52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70" y="73"/>
                    <a:pt x="70" y="73"/>
                    <a:pt x="70" y="73"/>
                  </a:cubicBezTo>
                  <a:close/>
                  <a:moveTo>
                    <a:pt x="84" y="64"/>
                  </a:moveTo>
                  <a:cubicBezTo>
                    <a:pt x="87" y="64"/>
                    <a:pt x="89" y="65"/>
                    <a:pt x="90" y="67"/>
                  </a:cubicBezTo>
                  <a:cubicBezTo>
                    <a:pt x="90" y="67"/>
                    <a:pt x="90" y="67"/>
                    <a:pt x="91" y="67"/>
                  </a:cubicBezTo>
                  <a:cubicBezTo>
                    <a:pt x="92" y="69"/>
                    <a:pt x="93" y="71"/>
                    <a:pt x="94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4" y="56"/>
                    <a:pt x="107" y="41"/>
                    <a:pt x="96" y="29"/>
                  </a:cubicBezTo>
                  <a:cubicBezTo>
                    <a:pt x="90" y="33"/>
                    <a:pt x="84" y="36"/>
                    <a:pt x="77" y="38"/>
                  </a:cubicBezTo>
                  <a:cubicBezTo>
                    <a:pt x="81" y="46"/>
                    <a:pt x="83" y="55"/>
                    <a:pt x="84" y="64"/>
                  </a:cubicBezTo>
                  <a:close/>
                  <a:moveTo>
                    <a:pt x="58" y="36"/>
                  </a:moveTo>
                  <a:cubicBezTo>
                    <a:pt x="62" y="36"/>
                    <a:pt x="65" y="35"/>
                    <a:pt x="68" y="34"/>
                  </a:cubicBezTo>
                  <a:cubicBezTo>
                    <a:pt x="64" y="26"/>
                    <a:pt x="58" y="18"/>
                    <a:pt x="50" y="11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2" y="29"/>
                    <a:pt x="54" y="30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7" y="33"/>
                    <a:pt x="58" y="34"/>
                    <a:pt x="58" y="36"/>
                  </a:cubicBezTo>
                  <a:close/>
                  <a:moveTo>
                    <a:pt x="75" y="32"/>
                  </a:moveTo>
                  <a:cubicBezTo>
                    <a:pt x="80" y="31"/>
                    <a:pt x="86" y="28"/>
                    <a:pt x="91" y="25"/>
                  </a:cubicBezTo>
                  <a:cubicBezTo>
                    <a:pt x="82" y="16"/>
                    <a:pt x="70" y="11"/>
                    <a:pt x="57" y="9"/>
                  </a:cubicBezTo>
                  <a:cubicBezTo>
                    <a:pt x="64" y="16"/>
                    <a:pt x="70" y="24"/>
                    <a:pt x="7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prstClr val="black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68" name="Freeform 43"/>
            <p:cNvSpPr>
              <a:spLocks noEditPoints="1"/>
            </p:cNvSpPr>
            <p:nvPr/>
          </p:nvSpPr>
          <p:spPr bwMode="auto">
            <a:xfrm>
              <a:off x="6309916" y="5107087"/>
              <a:ext cx="376634" cy="475953"/>
            </a:xfrm>
            <a:custGeom>
              <a:avLst/>
              <a:gdLst>
                <a:gd name="T0" fmla="*/ 66 w 123"/>
                <a:gd name="T1" fmla="*/ 1 h 156"/>
                <a:gd name="T2" fmla="*/ 81 w 123"/>
                <a:gd name="T3" fmla="*/ 8 h 156"/>
                <a:gd name="T4" fmla="*/ 92 w 123"/>
                <a:gd name="T5" fmla="*/ 21 h 156"/>
                <a:gd name="T6" fmla="*/ 90 w 123"/>
                <a:gd name="T7" fmla="*/ 40 h 156"/>
                <a:gd name="T8" fmla="*/ 90 w 123"/>
                <a:gd name="T9" fmla="*/ 40 h 156"/>
                <a:gd name="T10" fmla="*/ 94 w 123"/>
                <a:gd name="T11" fmla="*/ 41 h 156"/>
                <a:gd name="T12" fmla="*/ 94 w 123"/>
                <a:gd name="T13" fmla="*/ 47 h 156"/>
                <a:gd name="T14" fmla="*/ 89 w 123"/>
                <a:gd name="T15" fmla="*/ 52 h 156"/>
                <a:gd name="T16" fmla="*/ 87 w 123"/>
                <a:gd name="T17" fmla="*/ 53 h 156"/>
                <a:gd name="T18" fmla="*/ 62 w 123"/>
                <a:gd name="T19" fmla="*/ 77 h 156"/>
                <a:gd name="T20" fmla="*/ 37 w 123"/>
                <a:gd name="T21" fmla="*/ 53 h 156"/>
                <a:gd name="T22" fmla="*/ 34 w 123"/>
                <a:gd name="T23" fmla="*/ 52 h 156"/>
                <a:gd name="T24" fmla="*/ 30 w 123"/>
                <a:gd name="T25" fmla="*/ 47 h 156"/>
                <a:gd name="T26" fmla="*/ 29 w 123"/>
                <a:gd name="T27" fmla="*/ 41 h 156"/>
                <a:gd name="T28" fmla="*/ 33 w 123"/>
                <a:gd name="T29" fmla="*/ 40 h 156"/>
                <a:gd name="T30" fmla="*/ 32 w 123"/>
                <a:gd name="T31" fmla="*/ 21 h 156"/>
                <a:gd name="T32" fmla="*/ 43 w 123"/>
                <a:gd name="T33" fmla="*/ 8 h 156"/>
                <a:gd name="T34" fmla="*/ 43 w 123"/>
                <a:gd name="T35" fmla="*/ 7 h 156"/>
                <a:gd name="T36" fmla="*/ 43 w 123"/>
                <a:gd name="T37" fmla="*/ 7 h 156"/>
                <a:gd name="T38" fmla="*/ 43 w 123"/>
                <a:gd name="T39" fmla="*/ 7 h 156"/>
                <a:gd name="T40" fmla="*/ 43 w 123"/>
                <a:gd name="T41" fmla="*/ 7 h 156"/>
                <a:gd name="T42" fmla="*/ 57 w 123"/>
                <a:gd name="T43" fmla="*/ 1 h 156"/>
                <a:gd name="T44" fmla="*/ 62 w 123"/>
                <a:gd name="T45" fmla="*/ 0 h 156"/>
                <a:gd name="T46" fmla="*/ 66 w 123"/>
                <a:gd name="T47" fmla="*/ 1 h 156"/>
                <a:gd name="T48" fmla="*/ 62 w 123"/>
                <a:gd name="T49" fmla="*/ 90 h 156"/>
                <a:gd name="T50" fmla="*/ 55 w 123"/>
                <a:gd name="T51" fmla="*/ 94 h 156"/>
                <a:gd name="T52" fmla="*/ 57 w 123"/>
                <a:gd name="T53" fmla="*/ 101 h 156"/>
                <a:gd name="T54" fmla="*/ 53 w 123"/>
                <a:gd name="T55" fmla="*/ 131 h 156"/>
                <a:gd name="T56" fmla="*/ 37 w 123"/>
                <a:gd name="T57" fmla="*/ 84 h 156"/>
                <a:gd name="T58" fmla="*/ 9 w 123"/>
                <a:gd name="T59" fmla="*/ 99 h 156"/>
                <a:gd name="T60" fmla="*/ 0 w 123"/>
                <a:gd name="T61" fmla="*/ 151 h 156"/>
                <a:gd name="T62" fmla="*/ 2 w 123"/>
                <a:gd name="T63" fmla="*/ 155 h 156"/>
                <a:gd name="T64" fmla="*/ 5 w 123"/>
                <a:gd name="T65" fmla="*/ 156 h 156"/>
                <a:gd name="T66" fmla="*/ 118 w 123"/>
                <a:gd name="T67" fmla="*/ 156 h 156"/>
                <a:gd name="T68" fmla="*/ 122 w 123"/>
                <a:gd name="T69" fmla="*/ 155 h 156"/>
                <a:gd name="T70" fmla="*/ 123 w 123"/>
                <a:gd name="T71" fmla="*/ 151 h 156"/>
                <a:gd name="T72" fmla="*/ 115 w 123"/>
                <a:gd name="T73" fmla="*/ 99 h 156"/>
                <a:gd name="T74" fmla="*/ 86 w 123"/>
                <a:gd name="T75" fmla="*/ 84 h 156"/>
                <a:gd name="T76" fmla="*/ 71 w 123"/>
                <a:gd name="T77" fmla="*/ 131 h 156"/>
                <a:gd name="T78" fmla="*/ 66 w 123"/>
                <a:gd name="T79" fmla="*/ 101 h 156"/>
                <a:gd name="T80" fmla="*/ 68 w 123"/>
                <a:gd name="T81" fmla="*/ 94 h 156"/>
                <a:gd name="T82" fmla="*/ 62 w 123"/>
                <a:gd name="T83" fmla="*/ 9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3" h="156">
                  <a:moveTo>
                    <a:pt x="66" y="1"/>
                  </a:moveTo>
                  <a:cubicBezTo>
                    <a:pt x="72" y="1"/>
                    <a:pt x="77" y="4"/>
                    <a:pt x="81" y="8"/>
                  </a:cubicBezTo>
                  <a:cubicBezTo>
                    <a:pt x="86" y="12"/>
                    <a:pt x="90" y="14"/>
                    <a:pt x="92" y="21"/>
                  </a:cubicBezTo>
                  <a:cubicBezTo>
                    <a:pt x="93" y="27"/>
                    <a:pt x="92" y="34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2" y="39"/>
                    <a:pt x="94" y="39"/>
                    <a:pt x="94" y="41"/>
                  </a:cubicBezTo>
                  <a:cubicBezTo>
                    <a:pt x="95" y="43"/>
                    <a:pt x="95" y="45"/>
                    <a:pt x="94" y="47"/>
                  </a:cubicBezTo>
                  <a:cubicBezTo>
                    <a:pt x="93" y="49"/>
                    <a:pt x="91" y="51"/>
                    <a:pt x="89" y="52"/>
                  </a:cubicBezTo>
                  <a:cubicBezTo>
                    <a:pt x="89" y="53"/>
                    <a:pt x="87" y="53"/>
                    <a:pt x="87" y="53"/>
                  </a:cubicBezTo>
                  <a:cubicBezTo>
                    <a:pt x="82" y="66"/>
                    <a:pt x="73" y="77"/>
                    <a:pt x="62" y="77"/>
                  </a:cubicBezTo>
                  <a:cubicBezTo>
                    <a:pt x="51" y="77"/>
                    <a:pt x="42" y="66"/>
                    <a:pt x="37" y="53"/>
                  </a:cubicBezTo>
                  <a:cubicBezTo>
                    <a:pt x="36" y="53"/>
                    <a:pt x="35" y="53"/>
                    <a:pt x="34" y="52"/>
                  </a:cubicBezTo>
                  <a:cubicBezTo>
                    <a:pt x="33" y="51"/>
                    <a:pt x="30" y="49"/>
                    <a:pt x="30" y="47"/>
                  </a:cubicBezTo>
                  <a:cubicBezTo>
                    <a:pt x="29" y="45"/>
                    <a:pt x="29" y="43"/>
                    <a:pt x="29" y="41"/>
                  </a:cubicBezTo>
                  <a:cubicBezTo>
                    <a:pt x="30" y="39"/>
                    <a:pt x="31" y="39"/>
                    <a:pt x="33" y="40"/>
                  </a:cubicBezTo>
                  <a:cubicBezTo>
                    <a:pt x="32" y="34"/>
                    <a:pt x="31" y="27"/>
                    <a:pt x="32" y="21"/>
                  </a:cubicBezTo>
                  <a:cubicBezTo>
                    <a:pt x="34" y="13"/>
                    <a:pt x="38" y="12"/>
                    <a:pt x="43" y="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7" y="4"/>
                    <a:pt x="52" y="1"/>
                    <a:pt x="57" y="1"/>
                  </a:cubicBezTo>
                  <a:cubicBezTo>
                    <a:pt x="59" y="0"/>
                    <a:pt x="60" y="0"/>
                    <a:pt x="62" y="0"/>
                  </a:cubicBezTo>
                  <a:cubicBezTo>
                    <a:pt x="63" y="0"/>
                    <a:pt x="65" y="0"/>
                    <a:pt x="66" y="1"/>
                  </a:cubicBezTo>
                  <a:close/>
                  <a:moveTo>
                    <a:pt x="62" y="90"/>
                  </a:moveTo>
                  <a:cubicBezTo>
                    <a:pt x="55" y="94"/>
                    <a:pt x="55" y="94"/>
                    <a:pt x="55" y="94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47" y="119"/>
                    <a:pt x="41" y="98"/>
                    <a:pt x="37" y="84"/>
                  </a:cubicBezTo>
                  <a:cubicBezTo>
                    <a:pt x="27" y="88"/>
                    <a:pt x="14" y="89"/>
                    <a:pt x="9" y="99"/>
                  </a:cubicBezTo>
                  <a:cubicBezTo>
                    <a:pt x="4" y="110"/>
                    <a:pt x="1" y="133"/>
                    <a:pt x="0" y="151"/>
                  </a:cubicBezTo>
                  <a:cubicBezTo>
                    <a:pt x="0" y="152"/>
                    <a:pt x="1" y="154"/>
                    <a:pt x="2" y="155"/>
                  </a:cubicBezTo>
                  <a:cubicBezTo>
                    <a:pt x="3" y="156"/>
                    <a:pt x="4" y="156"/>
                    <a:pt x="5" y="156"/>
                  </a:cubicBezTo>
                  <a:cubicBezTo>
                    <a:pt x="118" y="156"/>
                    <a:pt x="118" y="156"/>
                    <a:pt x="118" y="156"/>
                  </a:cubicBezTo>
                  <a:cubicBezTo>
                    <a:pt x="120" y="156"/>
                    <a:pt x="121" y="156"/>
                    <a:pt x="122" y="155"/>
                  </a:cubicBezTo>
                  <a:cubicBezTo>
                    <a:pt x="123" y="154"/>
                    <a:pt x="123" y="152"/>
                    <a:pt x="123" y="151"/>
                  </a:cubicBezTo>
                  <a:cubicBezTo>
                    <a:pt x="122" y="133"/>
                    <a:pt x="120" y="110"/>
                    <a:pt x="115" y="99"/>
                  </a:cubicBezTo>
                  <a:cubicBezTo>
                    <a:pt x="110" y="89"/>
                    <a:pt x="96" y="88"/>
                    <a:pt x="86" y="84"/>
                  </a:cubicBezTo>
                  <a:cubicBezTo>
                    <a:pt x="83" y="98"/>
                    <a:pt x="77" y="119"/>
                    <a:pt x="71" y="131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68" y="94"/>
                    <a:pt x="68" y="94"/>
                    <a:pt x="68" y="94"/>
                  </a:cubicBezTo>
                  <a:cubicBezTo>
                    <a:pt x="62" y="90"/>
                    <a:pt x="62" y="90"/>
                    <a:pt x="62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solidFill>
                  <a:prstClr val="black"/>
                </a:solidFill>
                <a:ea typeface="Verdana" panose="020B0604030504040204" pitchFamily="34" charset="0"/>
              </a:endParaRPr>
            </a:p>
          </p:txBody>
        </p:sp>
      </p:grpSp>
      <p:sp>
        <p:nvSpPr>
          <p:cNvPr id="70" name="Freeform 1">
            <a:extLst>
              <a:ext uri="{FF2B5EF4-FFF2-40B4-BE49-F238E27FC236}">
                <a16:creationId xmlns="" xmlns:a16="http://schemas.microsoft.com/office/drawing/2014/main" id="{BC2767E4-27CE-1E4B-A52F-2604119225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03837" y="1489753"/>
            <a:ext cx="2914333" cy="4996772"/>
          </a:xfrm>
          <a:prstGeom prst="flowChartAlternateProcess">
            <a:avLst/>
          </a:prstGeom>
          <a:noFill/>
          <a:ln w="63500" cap="flat">
            <a:solidFill>
              <a:schemeClr val="bg1">
                <a:lumMod val="50000"/>
                <a:alpha val="3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 sz="2000" dirty="0"/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734B89BB-4935-3C44-BC72-0F3D0B73D689}"/>
              </a:ext>
            </a:extLst>
          </p:cNvPr>
          <p:cNvSpPr txBox="1">
            <a:spLocks noChangeAspect="1"/>
          </p:cNvSpPr>
          <p:nvPr/>
        </p:nvSpPr>
        <p:spPr>
          <a:xfrm>
            <a:off x="9014038" y="1830554"/>
            <a:ext cx="2065586" cy="2004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65232" tIns="32614" rIns="65232" bIns="32614" rtlCol="0">
            <a:spAutoFit/>
          </a:bodyPr>
          <a:lstStyle/>
          <a:p>
            <a:pPr algn="ctr">
              <a:spcAft>
                <a:spcPts val="1200"/>
              </a:spcAft>
              <a:buClr>
                <a:srgbClr val="ED1C23"/>
              </a:buClr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Выдано </a:t>
            </a:r>
          </a:p>
          <a:p>
            <a:pPr algn="ctr">
              <a:spcAft>
                <a:spcPts val="1200"/>
              </a:spcAft>
              <a:buClr>
                <a:srgbClr val="ED1C23"/>
              </a:buClr>
            </a:pPr>
            <a:r>
              <a:rPr lang="ru-RU" sz="16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338 патентов РФ:</a:t>
            </a:r>
          </a:p>
          <a:p>
            <a:pPr algn="ctr">
              <a:spcAft>
                <a:spcPts val="1200"/>
              </a:spcAft>
              <a:buClr>
                <a:srgbClr val="ED1C23"/>
              </a:buClr>
            </a:pPr>
            <a:r>
              <a:rPr lang="ru-RU" sz="1600" b="1" dirty="0">
                <a:solidFill>
                  <a:srgbClr val="0054A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206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патентов на </a:t>
            </a:r>
            <a:r>
              <a:rPr lang="ru-RU" sz="1600" b="1" dirty="0">
                <a:solidFill>
                  <a:srgbClr val="0054A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изобретения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>
              <a:spcAft>
                <a:spcPts val="1200"/>
              </a:spcAft>
              <a:buClr>
                <a:srgbClr val="ED1C23"/>
              </a:buClr>
            </a:pPr>
            <a:r>
              <a:rPr lang="ru-RU" sz="1600" b="1" dirty="0">
                <a:solidFill>
                  <a:srgbClr val="0054A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132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патента на </a:t>
            </a:r>
            <a:r>
              <a:rPr lang="ru-RU" sz="1600" b="1" dirty="0">
                <a:solidFill>
                  <a:srgbClr val="0054A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полезные модели</a:t>
            </a:r>
          </a:p>
        </p:txBody>
      </p:sp>
      <p:grpSp>
        <p:nvGrpSpPr>
          <p:cNvPr id="113" name="Группа 112"/>
          <p:cNvGrpSpPr>
            <a:grpSpLocks noChangeAspect="1"/>
          </p:cNvGrpSpPr>
          <p:nvPr/>
        </p:nvGrpSpPr>
        <p:grpSpPr>
          <a:xfrm>
            <a:off x="10728759" y="5674663"/>
            <a:ext cx="468566" cy="468000"/>
            <a:chOff x="980608" y="1246166"/>
            <a:chExt cx="869908" cy="868857"/>
          </a:xfrm>
        </p:grpSpPr>
        <p:grpSp>
          <p:nvGrpSpPr>
            <p:cNvPr id="114" name="Группа 113"/>
            <p:cNvGrpSpPr>
              <a:grpSpLocks noChangeAspect="1"/>
            </p:cNvGrpSpPr>
            <p:nvPr/>
          </p:nvGrpSpPr>
          <p:grpSpPr>
            <a:xfrm>
              <a:off x="980608" y="1246166"/>
              <a:ext cx="869908" cy="868857"/>
              <a:chOff x="4167316" y="2129068"/>
              <a:chExt cx="1045266" cy="1044001"/>
            </a:xfrm>
          </p:grpSpPr>
          <p:sp>
            <p:nvSpPr>
              <p:cNvPr id="116" name="Freeform 1810">
                <a:extLst>
                  <a:ext uri="{FF2B5EF4-FFF2-40B4-BE49-F238E27FC236}">
                    <a16:creationId xmlns="" xmlns:a16="http://schemas.microsoft.com/office/drawing/2014/main" id="{30DBAF85-9AF0-F24C-A45A-FB275DC931B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167316" y="2129068"/>
                <a:ext cx="1045266" cy="1044001"/>
              </a:xfrm>
              <a:custGeom>
                <a:avLst/>
                <a:gdLst>
                  <a:gd name="T0" fmla="*/ 3632 w 3633"/>
                  <a:gd name="T1" fmla="*/ 1826 h 3631"/>
                  <a:gd name="T2" fmla="*/ 3632 w 3633"/>
                  <a:gd name="T3" fmla="*/ 1826 h 3631"/>
                  <a:gd name="T4" fmla="*/ 1806 w 3633"/>
                  <a:gd name="T5" fmla="*/ 3630 h 3631"/>
                  <a:gd name="T6" fmla="*/ 0 w 3633"/>
                  <a:gd name="T7" fmla="*/ 1826 h 3631"/>
                  <a:gd name="T8" fmla="*/ 1806 w 3633"/>
                  <a:gd name="T9" fmla="*/ 0 h 3631"/>
                  <a:gd name="T10" fmla="*/ 3632 w 3633"/>
                  <a:gd name="T11" fmla="*/ 1826 h 3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33" h="3631">
                    <a:moveTo>
                      <a:pt x="3632" y="1826"/>
                    </a:moveTo>
                    <a:lnTo>
                      <a:pt x="3632" y="1826"/>
                    </a:lnTo>
                    <a:cubicBezTo>
                      <a:pt x="3632" y="2827"/>
                      <a:pt x="2807" y="3630"/>
                      <a:pt x="1806" y="3630"/>
                    </a:cubicBezTo>
                    <a:cubicBezTo>
                      <a:pt x="805" y="3630"/>
                      <a:pt x="0" y="2827"/>
                      <a:pt x="0" y="1826"/>
                    </a:cubicBezTo>
                    <a:cubicBezTo>
                      <a:pt x="0" y="805"/>
                      <a:pt x="805" y="0"/>
                      <a:pt x="1806" y="0"/>
                    </a:cubicBezTo>
                    <a:cubicBezTo>
                      <a:pt x="2807" y="0"/>
                      <a:pt x="3632" y="805"/>
                      <a:pt x="3632" y="1826"/>
                    </a:cubicBezTo>
                  </a:path>
                </a:pathLst>
              </a:custGeom>
              <a:solidFill>
                <a:srgbClr val="0054A7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ea typeface="Verdana" panose="020B0604030504040204" pitchFamily="34" charset="0"/>
                </a:endParaRPr>
              </a:p>
            </p:txBody>
          </p:sp>
          <p:sp>
            <p:nvSpPr>
              <p:cNvPr id="117" name="Freeform 1811">
                <a:extLst>
                  <a:ext uri="{FF2B5EF4-FFF2-40B4-BE49-F238E27FC236}">
                    <a16:creationId xmlns="" xmlns:a16="http://schemas.microsoft.com/office/drawing/2014/main" id="{78C63AD9-1FB4-C84D-8596-35A21021D95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279543" y="2233702"/>
                <a:ext cx="829323" cy="828000"/>
              </a:xfrm>
              <a:custGeom>
                <a:avLst/>
                <a:gdLst>
                  <a:gd name="T0" fmla="*/ 2768 w 2769"/>
                  <a:gd name="T1" fmla="*/ 1394 h 2767"/>
                  <a:gd name="T2" fmla="*/ 2768 w 2769"/>
                  <a:gd name="T3" fmla="*/ 1394 h 2767"/>
                  <a:gd name="T4" fmla="*/ 1374 w 2769"/>
                  <a:gd name="T5" fmla="*/ 2766 h 2767"/>
                  <a:gd name="T6" fmla="*/ 0 w 2769"/>
                  <a:gd name="T7" fmla="*/ 1394 h 2767"/>
                  <a:gd name="T8" fmla="*/ 1374 w 2769"/>
                  <a:gd name="T9" fmla="*/ 0 h 2767"/>
                  <a:gd name="T10" fmla="*/ 2768 w 2769"/>
                  <a:gd name="T11" fmla="*/ 1394 h 2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69" h="2767">
                    <a:moveTo>
                      <a:pt x="2768" y="1394"/>
                    </a:moveTo>
                    <a:lnTo>
                      <a:pt x="2768" y="1394"/>
                    </a:lnTo>
                    <a:cubicBezTo>
                      <a:pt x="2768" y="2159"/>
                      <a:pt x="2140" y="2766"/>
                      <a:pt x="1374" y="2766"/>
                    </a:cubicBezTo>
                    <a:cubicBezTo>
                      <a:pt x="608" y="2766"/>
                      <a:pt x="0" y="2159"/>
                      <a:pt x="0" y="1394"/>
                    </a:cubicBezTo>
                    <a:cubicBezTo>
                      <a:pt x="0" y="628"/>
                      <a:pt x="608" y="0"/>
                      <a:pt x="1374" y="0"/>
                    </a:cubicBezTo>
                    <a:cubicBezTo>
                      <a:pt x="2140" y="0"/>
                      <a:pt x="2768" y="628"/>
                      <a:pt x="2768" y="139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ea typeface="Verdana" panose="020B0604030504040204" pitchFamily="34" charset="0"/>
                </a:endParaRPr>
              </a:p>
            </p:txBody>
          </p:sp>
        </p:grpSp>
        <p:pic>
          <p:nvPicPr>
            <p:cNvPr id="115" name="Рисунок 11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167" y="1417893"/>
              <a:ext cx="491833" cy="491833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>
            <a:grpSpLocks noChangeAspect="1"/>
          </p:cNvGrpSpPr>
          <p:nvPr/>
        </p:nvGrpSpPr>
        <p:grpSpPr>
          <a:xfrm>
            <a:off x="9810851" y="5449433"/>
            <a:ext cx="468566" cy="468000"/>
            <a:chOff x="261061" y="950038"/>
            <a:chExt cx="612740" cy="612000"/>
          </a:xfrm>
        </p:grpSpPr>
        <p:grpSp>
          <p:nvGrpSpPr>
            <p:cNvPr id="119" name="Группа 118"/>
            <p:cNvGrpSpPr>
              <a:grpSpLocks noChangeAspect="1"/>
            </p:cNvGrpSpPr>
            <p:nvPr/>
          </p:nvGrpSpPr>
          <p:grpSpPr>
            <a:xfrm>
              <a:off x="261061" y="950038"/>
              <a:ext cx="612740" cy="612000"/>
              <a:chOff x="4167316" y="2129068"/>
              <a:chExt cx="1045266" cy="1044001"/>
            </a:xfrm>
          </p:grpSpPr>
          <p:sp>
            <p:nvSpPr>
              <p:cNvPr id="121" name="Freeform 1810">
                <a:extLst>
                  <a:ext uri="{FF2B5EF4-FFF2-40B4-BE49-F238E27FC236}">
                    <a16:creationId xmlns="" xmlns:a16="http://schemas.microsoft.com/office/drawing/2014/main" id="{30DBAF85-9AF0-F24C-A45A-FB275DC931B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167316" y="2129068"/>
                <a:ext cx="1045266" cy="1044001"/>
              </a:xfrm>
              <a:custGeom>
                <a:avLst/>
                <a:gdLst>
                  <a:gd name="T0" fmla="*/ 3632 w 3633"/>
                  <a:gd name="T1" fmla="*/ 1826 h 3631"/>
                  <a:gd name="T2" fmla="*/ 3632 w 3633"/>
                  <a:gd name="T3" fmla="*/ 1826 h 3631"/>
                  <a:gd name="T4" fmla="*/ 1806 w 3633"/>
                  <a:gd name="T5" fmla="*/ 3630 h 3631"/>
                  <a:gd name="T6" fmla="*/ 0 w 3633"/>
                  <a:gd name="T7" fmla="*/ 1826 h 3631"/>
                  <a:gd name="T8" fmla="*/ 1806 w 3633"/>
                  <a:gd name="T9" fmla="*/ 0 h 3631"/>
                  <a:gd name="T10" fmla="*/ 3632 w 3633"/>
                  <a:gd name="T11" fmla="*/ 1826 h 3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33" h="3631">
                    <a:moveTo>
                      <a:pt x="3632" y="1826"/>
                    </a:moveTo>
                    <a:lnTo>
                      <a:pt x="3632" y="1826"/>
                    </a:lnTo>
                    <a:cubicBezTo>
                      <a:pt x="3632" y="2827"/>
                      <a:pt x="2807" y="3630"/>
                      <a:pt x="1806" y="3630"/>
                    </a:cubicBezTo>
                    <a:cubicBezTo>
                      <a:pt x="805" y="3630"/>
                      <a:pt x="0" y="2827"/>
                      <a:pt x="0" y="1826"/>
                    </a:cubicBezTo>
                    <a:cubicBezTo>
                      <a:pt x="0" y="805"/>
                      <a:pt x="805" y="0"/>
                      <a:pt x="1806" y="0"/>
                    </a:cubicBezTo>
                    <a:cubicBezTo>
                      <a:pt x="2807" y="0"/>
                      <a:pt x="3632" y="805"/>
                      <a:pt x="3632" y="1826"/>
                    </a:cubicBezTo>
                  </a:path>
                </a:pathLst>
              </a:custGeom>
              <a:solidFill>
                <a:srgbClr val="ED1C2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ea typeface="Verdana" panose="020B0604030504040204" pitchFamily="34" charset="0"/>
                </a:endParaRPr>
              </a:p>
            </p:txBody>
          </p:sp>
          <p:sp>
            <p:nvSpPr>
              <p:cNvPr id="122" name="Freeform 1811">
                <a:extLst>
                  <a:ext uri="{FF2B5EF4-FFF2-40B4-BE49-F238E27FC236}">
                    <a16:creationId xmlns="" xmlns:a16="http://schemas.microsoft.com/office/drawing/2014/main" id="{78C63AD9-1FB4-C84D-8596-35A21021D95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279543" y="2233702"/>
                <a:ext cx="829323" cy="828000"/>
              </a:xfrm>
              <a:custGeom>
                <a:avLst/>
                <a:gdLst>
                  <a:gd name="T0" fmla="*/ 2768 w 2769"/>
                  <a:gd name="T1" fmla="*/ 1394 h 2767"/>
                  <a:gd name="T2" fmla="*/ 2768 w 2769"/>
                  <a:gd name="T3" fmla="*/ 1394 h 2767"/>
                  <a:gd name="T4" fmla="*/ 1374 w 2769"/>
                  <a:gd name="T5" fmla="*/ 2766 h 2767"/>
                  <a:gd name="T6" fmla="*/ 0 w 2769"/>
                  <a:gd name="T7" fmla="*/ 1394 h 2767"/>
                  <a:gd name="T8" fmla="*/ 1374 w 2769"/>
                  <a:gd name="T9" fmla="*/ 0 h 2767"/>
                  <a:gd name="T10" fmla="*/ 2768 w 2769"/>
                  <a:gd name="T11" fmla="*/ 1394 h 2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69" h="2767">
                    <a:moveTo>
                      <a:pt x="2768" y="1394"/>
                    </a:moveTo>
                    <a:lnTo>
                      <a:pt x="2768" y="1394"/>
                    </a:lnTo>
                    <a:cubicBezTo>
                      <a:pt x="2768" y="2159"/>
                      <a:pt x="2140" y="2766"/>
                      <a:pt x="1374" y="2766"/>
                    </a:cubicBezTo>
                    <a:cubicBezTo>
                      <a:pt x="608" y="2766"/>
                      <a:pt x="0" y="2159"/>
                      <a:pt x="0" y="1394"/>
                    </a:cubicBezTo>
                    <a:cubicBezTo>
                      <a:pt x="0" y="628"/>
                      <a:pt x="608" y="0"/>
                      <a:pt x="1374" y="0"/>
                    </a:cubicBezTo>
                    <a:cubicBezTo>
                      <a:pt x="2140" y="0"/>
                      <a:pt x="2768" y="628"/>
                      <a:pt x="2768" y="139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ea typeface="Verdana" panose="020B0604030504040204" pitchFamily="34" charset="0"/>
                </a:endParaRPr>
              </a:p>
            </p:txBody>
          </p:sp>
        </p:grpSp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568" y="1126004"/>
              <a:ext cx="288000" cy="288000"/>
            </a:xfrm>
            <a:prstGeom prst="rect">
              <a:avLst/>
            </a:prstGeom>
          </p:spPr>
        </p:pic>
      </p:grpSp>
      <p:grpSp>
        <p:nvGrpSpPr>
          <p:cNvPr id="123" name="Группа 122"/>
          <p:cNvGrpSpPr>
            <a:grpSpLocks noChangeAspect="1"/>
          </p:cNvGrpSpPr>
          <p:nvPr/>
        </p:nvGrpSpPr>
        <p:grpSpPr>
          <a:xfrm>
            <a:off x="9035565" y="5674663"/>
            <a:ext cx="468566" cy="468000"/>
            <a:chOff x="11286413" y="2114613"/>
            <a:chExt cx="612740" cy="612000"/>
          </a:xfrm>
        </p:grpSpPr>
        <p:grpSp>
          <p:nvGrpSpPr>
            <p:cNvPr id="124" name="Группа 123"/>
            <p:cNvGrpSpPr>
              <a:grpSpLocks noChangeAspect="1"/>
            </p:cNvGrpSpPr>
            <p:nvPr/>
          </p:nvGrpSpPr>
          <p:grpSpPr>
            <a:xfrm>
              <a:off x="11286413" y="2114613"/>
              <a:ext cx="612740" cy="612000"/>
              <a:chOff x="4167316" y="2129068"/>
              <a:chExt cx="1045266" cy="1044001"/>
            </a:xfrm>
          </p:grpSpPr>
          <p:sp>
            <p:nvSpPr>
              <p:cNvPr id="126" name="Freeform 1810">
                <a:extLst>
                  <a:ext uri="{FF2B5EF4-FFF2-40B4-BE49-F238E27FC236}">
                    <a16:creationId xmlns="" xmlns:a16="http://schemas.microsoft.com/office/drawing/2014/main" id="{30DBAF85-9AF0-F24C-A45A-FB275DC931B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167316" y="2129068"/>
                <a:ext cx="1045266" cy="1044001"/>
              </a:xfrm>
              <a:custGeom>
                <a:avLst/>
                <a:gdLst>
                  <a:gd name="T0" fmla="*/ 3632 w 3633"/>
                  <a:gd name="T1" fmla="*/ 1826 h 3631"/>
                  <a:gd name="T2" fmla="*/ 3632 w 3633"/>
                  <a:gd name="T3" fmla="*/ 1826 h 3631"/>
                  <a:gd name="T4" fmla="*/ 1806 w 3633"/>
                  <a:gd name="T5" fmla="*/ 3630 h 3631"/>
                  <a:gd name="T6" fmla="*/ 0 w 3633"/>
                  <a:gd name="T7" fmla="*/ 1826 h 3631"/>
                  <a:gd name="T8" fmla="*/ 1806 w 3633"/>
                  <a:gd name="T9" fmla="*/ 0 h 3631"/>
                  <a:gd name="T10" fmla="*/ 3632 w 3633"/>
                  <a:gd name="T11" fmla="*/ 1826 h 3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33" h="3631">
                    <a:moveTo>
                      <a:pt x="3632" y="1826"/>
                    </a:moveTo>
                    <a:lnTo>
                      <a:pt x="3632" y="1826"/>
                    </a:lnTo>
                    <a:cubicBezTo>
                      <a:pt x="3632" y="2827"/>
                      <a:pt x="2807" y="3630"/>
                      <a:pt x="1806" y="3630"/>
                    </a:cubicBezTo>
                    <a:cubicBezTo>
                      <a:pt x="805" y="3630"/>
                      <a:pt x="0" y="2827"/>
                      <a:pt x="0" y="1826"/>
                    </a:cubicBezTo>
                    <a:cubicBezTo>
                      <a:pt x="0" y="805"/>
                      <a:pt x="805" y="0"/>
                      <a:pt x="1806" y="0"/>
                    </a:cubicBezTo>
                    <a:cubicBezTo>
                      <a:pt x="2807" y="0"/>
                      <a:pt x="3632" y="805"/>
                      <a:pt x="3632" y="1826"/>
                    </a:cubicBezTo>
                  </a:path>
                </a:pathLst>
              </a:custGeom>
              <a:solidFill>
                <a:srgbClr val="0054A7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ea typeface="Verdana" panose="020B0604030504040204" pitchFamily="34" charset="0"/>
                </a:endParaRPr>
              </a:p>
            </p:txBody>
          </p:sp>
          <p:sp>
            <p:nvSpPr>
              <p:cNvPr id="127" name="Freeform 1811">
                <a:extLst>
                  <a:ext uri="{FF2B5EF4-FFF2-40B4-BE49-F238E27FC236}">
                    <a16:creationId xmlns="" xmlns:a16="http://schemas.microsoft.com/office/drawing/2014/main" id="{78C63AD9-1FB4-C84D-8596-35A21021D95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279543" y="2233702"/>
                <a:ext cx="829323" cy="828000"/>
              </a:xfrm>
              <a:custGeom>
                <a:avLst/>
                <a:gdLst>
                  <a:gd name="T0" fmla="*/ 2768 w 2769"/>
                  <a:gd name="T1" fmla="*/ 1394 h 2767"/>
                  <a:gd name="T2" fmla="*/ 2768 w 2769"/>
                  <a:gd name="T3" fmla="*/ 1394 h 2767"/>
                  <a:gd name="T4" fmla="*/ 1374 w 2769"/>
                  <a:gd name="T5" fmla="*/ 2766 h 2767"/>
                  <a:gd name="T6" fmla="*/ 0 w 2769"/>
                  <a:gd name="T7" fmla="*/ 1394 h 2767"/>
                  <a:gd name="T8" fmla="*/ 1374 w 2769"/>
                  <a:gd name="T9" fmla="*/ 0 h 2767"/>
                  <a:gd name="T10" fmla="*/ 2768 w 2769"/>
                  <a:gd name="T11" fmla="*/ 1394 h 2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69" h="2767">
                    <a:moveTo>
                      <a:pt x="2768" y="1394"/>
                    </a:moveTo>
                    <a:lnTo>
                      <a:pt x="2768" y="1394"/>
                    </a:lnTo>
                    <a:cubicBezTo>
                      <a:pt x="2768" y="2159"/>
                      <a:pt x="2140" y="2766"/>
                      <a:pt x="1374" y="2766"/>
                    </a:cubicBezTo>
                    <a:cubicBezTo>
                      <a:pt x="608" y="2766"/>
                      <a:pt x="0" y="2159"/>
                      <a:pt x="0" y="1394"/>
                    </a:cubicBezTo>
                    <a:cubicBezTo>
                      <a:pt x="0" y="628"/>
                      <a:pt x="608" y="0"/>
                      <a:pt x="1374" y="0"/>
                    </a:cubicBezTo>
                    <a:cubicBezTo>
                      <a:pt x="2140" y="0"/>
                      <a:pt x="2768" y="628"/>
                      <a:pt x="2768" y="139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ea typeface="Verdana" panose="020B0604030504040204" pitchFamily="34" charset="0"/>
                </a:endParaRPr>
              </a:p>
            </p:txBody>
          </p:sp>
        </p:grp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908" y="2248605"/>
              <a:ext cx="324000" cy="324000"/>
            </a:xfrm>
            <a:prstGeom prst="rect">
              <a:avLst/>
            </a:prstGeom>
          </p:spPr>
        </p:pic>
      </p:grpSp>
      <p:graphicFrame>
        <p:nvGraphicFramePr>
          <p:cNvPr id="47" name="Диаграмма 46"/>
          <p:cNvGraphicFramePr/>
          <p:nvPr>
            <p:extLst>
              <p:ext uri="{D42A27DB-BD31-4B8C-83A1-F6EECF244321}">
                <p14:modId xmlns:p14="http://schemas.microsoft.com/office/powerpoint/2010/main" val="2148378777"/>
              </p:ext>
            </p:extLst>
          </p:nvPr>
        </p:nvGraphicFramePr>
        <p:xfrm>
          <a:off x="208657" y="1621581"/>
          <a:ext cx="4920384" cy="2255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52449" y="6592863"/>
            <a:ext cx="26128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</a:rPr>
              <a:t>*По данным на </a:t>
            </a:r>
            <a:r>
              <a:rPr kumimoji="0" lang="ru-RU" sz="1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</a:rPr>
              <a:t>29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Verdana" panose="020B0604030504040204" pitchFamily="34" charset="0"/>
              </a:rPr>
              <a:t>.07.21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42B3E-1634-46BA-B944-5EF6DBAA2675}" type="slidenum">
              <a:rPr lang="ru-RU" smtClean="0"/>
              <a:t>3</a:t>
            </a:fld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2449" y="1261867"/>
            <a:ext cx="47156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Количество заявок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54A6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изобретения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rgbClr val="0054A6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400" i="0" u="none" strike="noStrike" kern="1200" cap="none" spc="0" normalizeH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rgbClr val="0054A6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rgbClr val="E30613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полезные модели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E30613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121" y="5066039"/>
            <a:ext cx="288000" cy="288000"/>
          </a:xfrm>
          <a:prstGeom prst="rect">
            <a:avLst/>
          </a:prstGeom>
        </p:spPr>
      </p:pic>
      <p:sp>
        <p:nvSpPr>
          <p:cNvPr id="63" name="Заголовок 1">
            <a:extLst>
              <a:ext uri="{FF2B5EF4-FFF2-40B4-BE49-F238E27FC236}">
                <a16:creationId xmlns="" xmlns:a16="http://schemas.microsoft.com/office/drawing/2014/main" id="{65521D9B-18C7-4EE0-8811-EB061FE54AE8}"/>
              </a:ext>
            </a:extLst>
          </p:cNvPr>
          <p:cNvSpPr txBox="1">
            <a:spLocks/>
          </p:cNvSpPr>
          <p:nvPr/>
        </p:nvSpPr>
        <p:spPr>
          <a:xfrm>
            <a:off x="966625" y="128470"/>
            <a:ext cx="9171860" cy="75879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i="0" u="none" strike="noStrike" kern="1200" cap="all" baseline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2200" b="1" dirty="0">
                <a:solidFill>
                  <a:srgbClr val="0054A6"/>
                </a:solidFill>
              </a:rPr>
              <a:t>Ускоренное рассмотрение заявок</a:t>
            </a:r>
          </a:p>
        </p:txBody>
      </p:sp>
      <p:sp>
        <p:nvSpPr>
          <p:cNvPr id="64" name="Заголовок 1">
            <a:extLst>
              <a:ext uri="{FF2B5EF4-FFF2-40B4-BE49-F238E27FC236}">
                <a16:creationId xmlns="" xmlns:a16="http://schemas.microsoft.com/office/drawing/2014/main" id="{65521D9B-18C7-4EE0-8811-EB061FE54AE8}"/>
              </a:ext>
            </a:extLst>
          </p:cNvPr>
          <p:cNvSpPr txBox="1">
            <a:spLocks/>
          </p:cNvSpPr>
          <p:nvPr/>
        </p:nvSpPr>
        <p:spPr>
          <a:xfrm>
            <a:off x="981967" y="477134"/>
            <a:ext cx="9171860" cy="49176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i="0" u="none" strike="noStrike" kern="1200" cap="all" baseline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dirty="0">
                <a:solidFill>
                  <a:srgbClr val="ED1C24"/>
                </a:solidFill>
              </a:rPr>
              <a:t>в области технологий борьбы с вирусами и сопутствующими заболеваниями (пневмонией)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8819582" y="4128380"/>
            <a:ext cx="2477665" cy="954107"/>
          </a:xfrm>
          <a:prstGeom prst="rect">
            <a:avLst/>
          </a:prstGeom>
          <a:ln>
            <a:solidFill>
              <a:srgbClr val="ED1D24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Первый в мире патент на </a:t>
            </a:r>
            <a:r>
              <a:rPr lang="ru-RU" sz="1400" b="1" dirty="0">
                <a:solidFill>
                  <a:srgbClr val="ED1D24"/>
                </a:solidFill>
              </a:rPr>
              <a:t>вакцину от COVID-19 </a:t>
            </a:r>
            <a:r>
              <a:rPr lang="ru-RU" sz="1400" b="1" dirty="0"/>
              <a:t>выдан </a:t>
            </a:r>
          </a:p>
          <a:p>
            <a:pPr algn="ctr"/>
            <a:r>
              <a:rPr lang="ru-RU" sz="1400" b="1" dirty="0">
                <a:solidFill>
                  <a:srgbClr val="ED1D24"/>
                </a:solidFill>
              </a:rPr>
              <a:t>в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35504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1425666"/>
            <a:ext cx="5181600" cy="54323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1C45-9BD7-47C8-B7F2-11427550BA3A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23312" y="1700947"/>
            <a:ext cx="50890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Инициатива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, дающая возможность членам ВТО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ED1C24"/>
                </a:solidFill>
                <a:effectLst/>
                <a:uLnTx/>
                <a:uFillTx/>
                <a:cs typeface="Times New Roman" panose="02020603050405020304" pitchFamily="18" charset="0"/>
              </a:rPr>
              <a:t>не исполнять свои обязательства по Соглашению ТРИПС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в части патентной охраны, защиты коммерческой тайны и правоприменения для медицинских товаров (от лекарств и вакцин до аппаратов ИВЛ) по противодействию коронавирусной инфекции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FCAFF81-C2F4-4575-9C35-98A9C1462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76" y="1697449"/>
            <a:ext cx="4363840" cy="22049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DE02050-0B88-45E3-B0BA-8DF4A18F52D4}"/>
              </a:ext>
            </a:extLst>
          </p:cNvPr>
          <p:cNvSpPr/>
          <p:nvPr/>
        </p:nvSpPr>
        <p:spPr>
          <a:xfrm>
            <a:off x="5965479" y="3818493"/>
            <a:ext cx="3683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82843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65521D9B-18C7-4EE0-8811-EB061FE54AE8}"/>
              </a:ext>
            </a:extLst>
          </p:cNvPr>
          <p:cNvSpPr txBox="1">
            <a:spLocks/>
          </p:cNvSpPr>
          <p:nvPr/>
        </p:nvSpPr>
        <p:spPr>
          <a:xfrm>
            <a:off x="2958231" y="2716610"/>
            <a:ext cx="10192027" cy="75879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i="0" u="none" strike="noStrike" kern="1200" cap="all" baseline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2200" b="1" dirty="0" smtClean="0">
                <a:solidFill>
                  <a:srgbClr val="0054A6"/>
                </a:solidFill>
                <a:latin typeface="Arial" panose="020B0604020202020204"/>
              </a:rPr>
              <a:t> </a:t>
            </a:r>
            <a:r>
              <a:rPr lang="ru-RU" sz="2200" b="1" dirty="0">
                <a:solidFill>
                  <a:srgbClr val="0054A6"/>
                </a:solidFill>
                <a:latin typeface="Arial" panose="020B0604020202020204"/>
              </a:rPr>
              <a:t/>
            </a:r>
            <a:br>
              <a:rPr lang="ru-RU" sz="2200" b="1" dirty="0">
                <a:solidFill>
                  <a:srgbClr val="0054A6"/>
                </a:solidFill>
                <a:latin typeface="Arial" panose="020B0604020202020204"/>
              </a:rPr>
            </a:br>
            <a:endParaRPr lang="ru-RU" sz="2200" b="1" dirty="0">
              <a:solidFill>
                <a:srgbClr val="0054A6"/>
              </a:solidFill>
              <a:latin typeface="Arial" panose="020B0604020202020204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65521D9B-18C7-4EE0-8811-EB061FE54AE8}"/>
              </a:ext>
            </a:extLst>
          </p:cNvPr>
          <p:cNvSpPr txBox="1">
            <a:spLocks/>
          </p:cNvSpPr>
          <p:nvPr/>
        </p:nvSpPr>
        <p:spPr>
          <a:xfrm>
            <a:off x="4180536" y="535188"/>
            <a:ext cx="4187287" cy="30176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i="0" u="none" strike="noStrike" kern="1200" cap="all" baseline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ru-RU" dirty="0">
              <a:solidFill>
                <a:srgbClr val="ED1C24"/>
              </a:solidFill>
              <a:latin typeface="Arial" panose="020B0604020202020204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4261CA0-CCCB-4528-8E3E-4AA8AC24F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2" y="4326448"/>
            <a:ext cx="4398236" cy="2104329"/>
          </a:xfrm>
          <a:prstGeom prst="rect">
            <a:avLst/>
          </a:prstGeom>
          <a:effectLst>
            <a:outerShdw blurRad="228600" dist="50800" dir="5400000" sx="102000" sy="102000" algn="ctr" rotWithShape="0">
              <a:schemeClr val="tx1"/>
            </a:outerShdw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C37B418-C72C-46BD-946B-FB44E658A68D}"/>
              </a:ext>
            </a:extLst>
          </p:cNvPr>
          <p:cNvSpPr/>
          <p:nvPr/>
        </p:nvSpPr>
        <p:spPr>
          <a:xfrm>
            <a:off x="5813293" y="4522932"/>
            <a:ext cx="52543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Инициатива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не предполагает внесения изменений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 в правила ВТО или отказа от их применения. Вместо этого она сосредоточена на совершенствовании заложенных в Соглашении ТРИПС механизмов принудительного лицензирования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65521D9B-18C7-4EE0-8811-EB061FE54AE8}"/>
              </a:ext>
            </a:extLst>
          </p:cNvPr>
          <p:cNvSpPr txBox="1">
            <a:spLocks/>
          </p:cNvSpPr>
          <p:nvPr/>
        </p:nvSpPr>
        <p:spPr>
          <a:xfrm>
            <a:off x="982792" y="179865"/>
            <a:ext cx="9312399" cy="75879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i="0" u="none" strike="noStrike" kern="1200" cap="all" baseline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2000" b="1" dirty="0">
                <a:solidFill>
                  <a:srgbClr val="0054A6"/>
                </a:solidFill>
              </a:rPr>
              <a:t>Ограничение патентных прав, предоставляемых СОГЛАШЕНИЕМ </a:t>
            </a:r>
            <a:r>
              <a:rPr lang="ru-RU" sz="2000" b="1" dirty="0" err="1">
                <a:solidFill>
                  <a:srgbClr val="0054A6"/>
                </a:solidFill>
              </a:rPr>
              <a:t>ТРИПС</a:t>
            </a:r>
            <a:endParaRPr lang="ru-RU" sz="2000" b="1" dirty="0">
              <a:solidFill>
                <a:srgbClr val="0054A6"/>
              </a:solidFill>
              <a:latin typeface="Arial" panose="020B0604020202020204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65521D9B-18C7-4EE0-8811-EB061FE54AE8}"/>
              </a:ext>
            </a:extLst>
          </p:cNvPr>
          <p:cNvSpPr txBox="1">
            <a:spLocks/>
          </p:cNvSpPr>
          <p:nvPr/>
        </p:nvSpPr>
        <p:spPr>
          <a:xfrm>
            <a:off x="982792" y="794459"/>
            <a:ext cx="9171860" cy="49176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i="0" u="none" strike="noStrike" kern="1200" cap="all" baseline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1600" dirty="0">
                <a:solidFill>
                  <a:srgbClr val="ED1C24"/>
                </a:solidFill>
              </a:rPr>
              <a:t>(</a:t>
            </a:r>
            <a:r>
              <a:rPr lang="ru-RU" sz="1600" dirty="0" err="1">
                <a:solidFill>
                  <a:srgbClr val="ED1C24"/>
                </a:solidFill>
              </a:rPr>
              <a:t>инициативА</a:t>
            </a:r>
            <a:r>
              <a:rPr lang="ru-RU" sz="1600" dirty="0">
                <a:solidFill>
                  <a:srgbClr val="ED1C24"/>
                </a:solidFill>
              </a:rPr>
              <a:t> Индии/ЮАР, ИНИЦИАТИВА ЕС)</a:t>
            </a:r>
          </a:p>
        </p:txBody>
      </p:sp>
    </p:spTree>
    <p:extLst>
      <p:ext uri="{BB962C8B-B14F-4D97-AF65-F5344CB8AC3E}">
        <p14:creationId xmlns:p14="http://schemas.microsoft.com/office/powerpoint/2010/main" val="2523077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7924472" y="1600911"/>
            <a:ext cx="4162753" cy="1452370"/>
          </a:xfrm>
          <a:prstGeom prst="roundRect">
            <a:avLst/>
          </a:prstGeom>
          <a:noFill/>
          <a:ln w="28575">
            <a:solidFill>
              <a:srgbClr val="0054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1C45-9BD7-47C8-B7F2-11427550BA3A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65521D9B-18C7-4EE0-8811-EB061FE54AE8}"/>
              </a:ext>
            </a:extLst>
          </p:cNvPr>
          <p:cNvSpPr txBox="1">
            <a:spLocks/>
          </p:cNvSpPr>
          <p:nvPr/>
        </p:nvSpPr>
        <p:spPr>
          <a:xfrm>
            <a:off x="982792" y="179865"/>
            <a:ext cx="9367707" cy="75879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i="0" u="none" strike="noStrike" kern="1200" cap="all" baseline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2200" b="1" dirty="0">
                <a:solidFill>
                  <a:srgbClr val="0054A6"/>
                </a:solidFill>
              </a:rPr>
              <a:t>Оценка патентоспособности технических решений </a:t>
            </a:r>
          </a:p>
          <a:p>
            <a:pPr>
              <a:lnSpc>
                <a:spcPct val="100000"/>
              </a:lnSpc>
              <a:defRPr/>
            </a:pPr>
            <a:r>
              <a:rPr lang="ru-RU" sz="2200" b="1" dirty="0">
                <a:solidFill>
                  <a:srgbClr val="0054A6"/>
                </a:solidFill>
              </a:rPr>
              <a:t>в области фармацевтики (модификации)   </a:t>
            </a:r>
            <a:endParaRPr lang="ru-RU" sz="2200" b="1" dirty="0">
              <a:solidFill>
                <a:srgbClr val="0054A6"/>
              </a:solidFill>
              <a:latin typeface="Arial" panose="020B0604020202020204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65521D9B-18C7-4EE0-8811-EB061FE54AE8}"/>
              </a:ext>
            </a:extLst>
          </p:cNvPr>
          <p:cNvSpPr txBox="1">
            <a:spLocks/>
          </p:cNvSpPr>
          <p:nvPr/>
        </p:nvSpPr>
        <p:spPr>
          <a:xfrm>
            <a:off x="982793" y="871982"/>
            <a:ext cx="9171860" cy="49176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i="0" u="none" strike="noStrike" kern="1200" cap="all" baseline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dirty="0">
                <a:solidFill>
                  <a:srgbClr val="ED1C24"/>
                </a:solidFill>
              </a:rPr>
              <a:t>«вечнозеленые патенты» </a:t>
            </a:r>
            <a:endParaRPr lang="ru-RU" dirty="0">
              <a:solidFill>
                <a:srgbClr val="ED1C24"/>
              </a:solidFill>
              <a:latin typeface="Arial" panose="020B06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1B5889C-2032-4F08-A987-C806A96EDC39}"/>
              </a:ext>
            </a:extLst>
          </p:cNvPr>
          <p:cNvSpPr txBox="1"/>
          <p:nvPr/>
        </p:nvSpPr>
        <p:spPr>
          <a:xfrm>
            <a:off x="228035" y="1781638"/>
            <a:ext cx="7520598" cy="1215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dirty="0">
                <a:effectLst/>
                <a:ea typeface="Calibri" panose="020F0502020204030204" pitchFamily="34" charset="0"/>
              </a:rPr>
              <a:t>Законодательство по интеллектуальной собственности позволяет </a:t>
            </a:r>
            <a:r>
              <a:rPr lang="ru-RU" sz="1600" b="1" dirty="0">
                <a:solidFill>
                  <a:srgbClr val="ED1C24"/>
                </a:solidFill>
                <a:effectLst/>
                <a:ea typeface="Calibri" panose="020F0502020204030204" pitchFamily="34" charset="0"/>
              </a:rPr>
              <a:t>не допустить</a:t>
            </a:r>
            <a:r>
              <a:rPr lang="ru-RU" sz="1600" dirty="0">
                <a:effectLst/>
                <a:ea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ED1C24"/>
                </a:solidFill>
                <a:effectLst/>
                <a:ea typeface="Calibri" panose="020F0502020204030204" pitchFamily="34" charset="0"/>
              </a:rPr>
              <a:t>регистрацию</a:t>
            </a:r>
            <a:r>
              <a:rPr lang="ru-RU" sz="1600" dirty="0">
                <a:effectLst/>
                <a:ea typeface="Calibri" panose="020F0502020204030204" pitchFamily="34" charset="0"/>
              </a:rPr>
              <a:t> известных технических решений, предусматривая при рассмотрении заявки на изобретение </a:t>
            </a:r>
            <a:r>
              <a:rPr lang="ru-RU" sz="1600" b="1" dirty="0">
                <a:solidFill>
                  <a:srgbClr val="00338D"/>
                </a:solidFill>
                <a:effectLst/>
                <a:ea typeface="Calibri" panose="020F0502020204030204" pitchFamily="34" charset="0"/>
              </a:rPr>
              <a:t>проверку технического решения на соответствие условиям патентоспособности </a:t>
            </a:r>
            <a:r>
              <a:rPr lang="ru-RU" sz="1600" i="1" dirty="0">
                <a:effectLst/>
                <a:ea typeface="Calibri" panose="020F0502020204030204" pitchFamily="34" charset="0"/>
              </a:rPr>
              <a:t>(статья 1350 ГК РФ)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2360" y="4766436"/>
            <a:ext cx="11411515" cy="174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2400"/>
              </a:spcAft>
            </a:pPr>
            <a:r>
              <a:rPr lang="ru-RU" sz="1300" i="1" dirty="0">
                <a:solidFill>
                  <a:prstClr val="black"/>
                </a:solidFill>
                <a:cs typeface="Times New Roman" panose="02020603050405020304" pitchFamily="18" charset="0"/>
              </a:rPr>
              <a:t>изобретение, относящееся к композиции, не признается новым или соответствующим изобретательскому уровню, если для его характеристики используются признаки, не характеризующие его как таковое (например, признаки, характеризующие условия и режим использования композиции)</a:t>
            </a:r>
          </a:p>
          <a:p>
            <a:pPr lvl="0">
              <a:lnSpc>
                <a:spcPct val="114000"/>
              </a:lnSpc>
              <a:spcAft>
                <a:spcPts val="2400"/>
              </a:spcAft>
            </a:pPr>
            <a:r>
              <a:rPr lang="ru-RU" sz="1300" i="1" dirty="0">
                <a:solidFill>
                  <a:prstClr val="black"/>
                </a:solidFill>
                <a:cs typeface="Times New Roman" panose="02020603050405020304" pitchFamily="18" charset="0"/>
              </a:rPr>
              <a:t>не допускается патентование изобретений, относящихся к химическому соединению, являющемуся определенной формой известного химического соединения или его производным, если такое соединение не проявляет новых по сравнению с известным соединением свойств в качественном или количественном отношении, не следующих для специалиста явным образом из уровня техники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702137"/>
              </p:ext>
            </p:extLst>
          </p:nvPr>
        </p:nvGraphicFramePr>
        <p:xfrm>
          <a:off x="0" y="3272468"/>
          <a:ext cx="12192000" cy="1266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10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2662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8D"/>
                          </a:solidFill>
                          <a:effectLst/>
                          <a:uLnTx/>
                          <a:uFillTx/>
                          <a:latin typeface="+mn-lt"/>
                          <a:cs typeface="Times New Roman" panose="02020603050405020304" pitchFamily="18" charset="0"/>
                        </a:rPr>
                        <a:t>Роспатентом и Минэкономразвития России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cs typeface="Times New Roman" panose="02020603050405020304" pitchFamily="18" charset="0"/>
                        </a:rPr>
                        <a:t>внесены изменения в подзаконные нормативные правовые акты, регулирующие процедуру экспертизы заявок на изобретения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1C24"/>
                          </a:solidFill>
                          <a:effectLst/>
                          <a:uLnTx/>
                          <a:uFillTx/>
                          <a:latin typeface="+mn-lt"/>
                          <a:cs typeface="Times New Roman" panose="02020603050405020304" pitchFamily="18" charset="0"/>
                        </a:rPr>
                        <a:t>ограничивающие выдачу «вечнозеленых патентов»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-40" normalizeH="0" baseline="0" noProof="0" dirty="0">
                        <a:ln>
                          <a:noFill/>
                        </a:ln>
                        <a:solidFill>
                          <a:srgbClr val="ED1C24"/>
                        </a:solidFill>
                        <a:effectLst/>
                        <a:uLnTx/>
                        <a:uFillTx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92" y="3478370"/>
            <a:ext cx="2195512" cy="10071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286" y="3632031"/>
            <a:ext cx="2347813" cy="699795"/>
          </a:xfrm>
          <a:prstGeom prst="rect">
            <a:avLst/>
          </a:prstGeom>
        </p:spPr>
      </p:pic>
      <p:sp>
        <p:nvSpPr>
          <p:cNvPr id="14" name="Freeform 402">
            <a:extLst>
              <a:ext uri="{FF2B5EF4-FFF2-40B4-BE49-F238E27FC236}">
                <a16:creationId xmlns="" xmlns:a16="http://schemas.microsoft.com/office/drawing/2014/main" id="{D8F8AF45-D6A9-384F-8883-7026A3AA1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627" y="4766436"/>
            <a:ext cx="96380" cy="864000"/>
          </a:xfrm>
          <a:custGeom>
            <a:avLst/>
            <a:gdLst>
              <a:gd name="T0" fmla="*/ 82 w 173"/>
              <a:gd name="T1" fmla="*/ 1505 h 1506"/>
              <a:gd name="T2" fmla="*/ 82 w 173"/>
              <a:gd name="T3" fmla="*/ 1505 h 1506"/>
              <a:gd name="T4" fmla="*/ 82 w 173"/>
              <a:gd name="T5" fmla="*/ 1505 h 1506"/>
              <a:gd name="T6" fmla="*/ 0 w 173"/>
              <a:gd name="T7" fmla="*/ 1414 h 1506"/>
              <a:gd name="T8" fmla="*/ 0 w 173"/>
              <a:gd name="T9" fmla="*/ 82 h 1506"/>
              <a:gd name="T10" fmla="*/ 82 w 173"/>
              <a:gd name="T11" fmla="*/ 0 h 1506"/>
              <a:gd name="T12" fmla="*/ 82 w 173"/>
              <a:gd name="T13" fmla="*/ 0 h 1506"/>
              <a:gd name="T14" fmla="*/ 172 w 173"/>
              <a:gd name="T15" fmla="*/ 82 h 1506"/>
              <a:gd name="T16" fmla="*/ 172 w 173"/>
              <a:gd name="T17" fmla="*/ 1414 h 1506"/>
              <a:gd name="T18" fmla="*/ 82 w 173"/>
              <a:gd name="T19" fmla="*/ 150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3" h="1506">
                <a:moveTo>
                  <a:pt x="82" y="1505"/>
                </a:moveTo>
                <a:lnTo>
                  <a:pt x="82" y="1505"/>
                </a:lnTo>
                <a:lnTo>
                  <a:pt x="82" y="1505"/>
                </a:lnTo>
                <a:cubicBezTo>
                  <a:pt x="36" y="1505"/>
                  <a:pt x="0" y="1468"/>
                  <a:pt x="0" y="1414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36"/>
                  <a:pt x="36" y="0"/>
                  <a:pt x="82" y="0"/>
                </a:cubicBezTo>
                <a:lnTo>
                  <a:pt x="82" y="0"/>
                </a:lnTo>
                <a:cubicBezTo>
                  <a:pt x="127" y="0"/>
                  <a:pt x="172" y="36"/>
                  <a:pt x="172" y="82"/>
                </a:cubicBezTo>
                <a:cubicBezTo>
                  <a:pt x="172" y="1414"/>
                  <a:pt x="172" y="1414"/>
                  <a:pt x="172" y="1414"/>
                </a:cubicBezTo>
                <a:cubicBezTo>
                  <a:pt x="172" y="1468"/>
                  <a:pt x="127" y="1505"/>
                  <a:pt x="82" y="1505"/>
                </a:cubicBezTo>
              </a:path>
            </a:pathLst>
          </a:custGeom>
          <a:solidFill>
            <a:srgbClr val="ED1C24"/>
          </a:solidFill>
          <a:ln>
            <a:noFill/>
          </a:ln>
          <a:effectLst/>
        </p:spPr>
        <p:txBody>
          <a:bodyPr wrap="none" anchor="ctr"/>
          <a:lstStyle/>
          <a:p>
            <a:pPr>
              <a:spcAft>
                <a:spcPts val="1200"/>
              </a:spcAft>
            </a:pPr>
            <a:endParaRPr lang="es-MX" sz="105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Freeform 402">
            <a:extLst>
              <a:ext uri="{FF2B5EF4-FFF2-40B4-BE49-F238E27FC236}">
                <a16:creationId xmlns="" xmlns:a16="http://schemas.microsoft.com/office/drawing/2014/main" id="{D8F8AF45-D6A9-384F-8883-7026A3AA1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627" y="5749340"/>
            <a:ext cx="96380" cy="864000"/>
          </a:xfrm>
          <a:custGeom>
            <a:avLst/>
            <a:gdLst>
              <a:gd name="T0" fmla="*/ 82 w 173"/>
              <a:gd name="T1" fmla="*/ 1505 h 1506"/>
              <a:gd name="T2" fmla="*/ 82 w 173"/>
              <a:gd name="T3" fmla="*/ 1505 h 1506"/>
              <a:gd name="T4" fmla="*/ 82 w 173"/>
              <a:gd name="T5" fmla="*/ 1505 h 1506"/>
              <a:gd name="T6" fmla="*/ 0 w 173"/>
              <a:gd name="T7" fmla="*/ 1414 h 1506"/>
              <a:gd name="T8" fmla="*/ 0 w 173"/>
              <a:gd name="T9" fmla="*/ 82 h 1506"/>
              <a:gd name="T10" fmla="*/ 82 w 173"/>
              <a:gd name="T11" fmla="*/ 0 h 1506"/>
              <a:gd name="T12" fmla="*/ 82 w 173"/>
              <a:gd name="T13" fmla="*/ 0 h 1506"/>
              <a:gd name="T14" fmla="*/ 172 w 173"/>
              <a:gd name="T15" fmla="*/ 82 h 1506"/>
              <a:gd name="T16" fmla="*/ 172 w 173"/>
              <a:gd name="T17" fmla="*/ 1414 h 1506"/>
              <a:gd name="T18" fmla="*/ 82 w 173"/>
              <a:gd name="T19" fmla="*/ 150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3" h="1506">
                <a:moveTo>
                  <a:pt x="82" y="1505"/>
                </a:moveTo>
                <a:lnTo>
                  <a:pt x="82" y="1505"/>
                </a:lnTo>
                <a:lnTo>
                  <a:pt x="82" y="1505"/>
                </a:lnTo>
                <a:cubicBezTo>
                  <a:pt x="36" y="1505"/>
                  <a:pt x="0" y="1468"/>
                  <a:pt x="0" y="1414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36"/>
                  <a:pt x="36" y="0"/>
                  <a:pt x="82" y="0"/>
                </a:cubicBezTo>
                <a:lnTo>
                  <a:pt x="82" y="0"/>
                </a:lnTo>
                <a:cubicBezTo>
                  <a:pt x="127" y="0"/>
                  <a:pt x="172" y="36"/>
                  <a:pt x="172" y="82"/>
                </a:cubicBezTo>
                <a:cubicBezTo>
                  <a:pt x="172" y="1414"/>
                  <a:pt x="172" y="1414"/>
                  <a:pt x="172" y="1414"/>
                </a:cubicBezTo>
                <a:cubicBezTo>
                  <a:pt x="172" y="1468"/>
                  <a:pt x="127" y="1505"/>
                  <a:pt x="82" y="1505"/>
                </a:cubicBezTo>
              </a:path>
            </a:pathLst>
          </a:custGeom>
          <a:solidFill>
            <a:srgbClr val="ED1C24"/>
          </a:solidFill>
          <a:ln>
            <a:noFill/>
          </a:ln>
          <a:effectLst/>
        </p:spPr>
        <p:txBody>
          <a:bodyPr wrap="none" anchor="ctr"/>
          <a:lstStyle/>
          <a:p>
            <a:pPr>
              <a:spcAft>
                <a:spcPts val="1200"/>
              </a:spcAft>
            </a:pPr>
            <a:endParaRPr lang="es-MX" sz="105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81539" y="1895243"/>
            <a:ext cx="32575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ru-RU" sz="1600" dirty="0">
                <a:solidFill>
                  <a:prstClr val="black"/>
                </a:solidFill>
                <a:ea typeface="Calibri" panose="020F0502020204030204" pitchFamily="34" charset="0"/>
              </a:rPr>
              <a:t>«Новизна»</a:t>
            </a:r>
          </a:p>
          <a:p>
            <a:pPr>
              <a:spcAft>
                <a:spcPts val="1200"/>
              </a:spcAft>
            </a:pPr>
            <a:r>
              <a:rPr lang="ru-RU" sz="1600" dirty="0">
                <a:solidFill>
                  <a:prstClr val="black"/>
                </a:solidFill>
                <a:ea typeface="Calibri" panose="020F0502020204030204" pitchFamily="34" charset="0"/>
              </a:rPr>
              <a:t>«Изобретательский уровень»</a:t>
            </a:r>
            <a:endParaRPr lang="ru-RU" sz="2000" dirty="0"/>
          </a:p>
        </p:txBody>
      </p:sp>
      <p:pic>
        <p:nvPicPr>
          <p:cNvPr id="17" name="Picture 1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858" y="2186900"/>
            <a:ext cx="704241" cy="704241"/>
          </a:xfrm>
          <a:prstGeom prst="rect">
            <a:avLst/>
          </a:prstGeom>
        </p:spPr>
      </p:pic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10471773" y="1723449"/>
            <a:ext cx="602357" cy="603647"/>
          </a:xfrm>
          <a:custGeom>
            <a:avLst/>
            <a:gdLst>
              <a:gd name="T0" fmla="*/ 302 w 603"/>
              <a:gd name="T1" fmla="*/ 604 h 604"/>
              <a:gd name="T2" fmla="*/ 376 w 603"/>
              <a:gd name="T3" fmla="*/ 576 h 604"/>
              <a:gd name="T4" fmla="*/ 401 w 603"/>
              <a:gd name="T5" fmla="*/ 572 h 604"/>
              <a:gd name="T6" fmla="*/ 407 w 603"/>
              <a:gd name="T7" fmla="*/ 569 h 604"/>
              <a:gd name="T8" fmla="*/ 350 w 603"/>
              <a:gd name="T9" fmla="*/ 462 h 604"/>
              <a:gd name="T10" fmla="*/ 493 w 603"/>
              <a:gd name="T11" fmla="*/ 512 h 604"/>
              <a:gd name="T12" fmla="*/ 509 w 603"/>
              <a:gd name="T13" fmla="*/ 501 h 604"/>
              <a:gd name="T14" fmla="*/ 494 w 603"/>
              <a:gd name="T15" fmla="*/ 268 h 604"/>
              <a:gd name="T16" fmla="*/ 574 w 603"/>
              <a:gd name="T17" fmla="*/ 390 h 604"/>
              <a:gd name="T18" fmla="*/ 512 w 603"/>
              <a:gd name="T19" fmla="*/ 231 h 604"/>
              <a:gd name="T20" fmla="*/ 585 w 603"/>
              <a:gd name="T21" fmla="*/ 270 h 604"/>
              <a:gd name="T22" fmla="*/ 531 w 603"/>
              <a:gd name="T23" fmla="*/ 212 h 604"/>
              <a:gd name="T24" fmla="*/ 546 w 603"/>
              <a:gd name="T25" fmla="*/ 157 h 604"/>
              <a:gd name="T26" fmla="*/ 512 w 603"/>
              <a:gd name="T27" fmla="*/ 193 h 604"/>
              <a:gd name="T28" fmla="*/ 438 w 603"/>
              <a:gd name="T29" fmla="*/ 154 h 604"/>
              <a:gd name="T30" fmla="*/ 485 w 603"/>
              <a:gd name="T31" fmla="*/ 85 h 604"/>
              <a:gd name="T32" fmla="*/ 411 w 603"/>
              <a:gd name="T33" fmla="*/ 107 h 604"/>
              <a:gd name="T34" fmla="*/ 305 w 603"/>
              <a:gd name="T35" fmla="*/ 20 h 604"/>
              <a:gd name="T36" fmla="*/ 263 w 603"/>
              <a:gd name="T37" fmla="*/ 21 h 604"/>
              <a:gd name="T38" fmla="*/ 188 w 603"/>
              <a:gd name="T39" fmla="*/ 77 h 604"/>
              <a:gd name="T40" fmla="*/ 168 w 603"/>
              <a:gd name="T41" fmla="*/ 50 h 604"/>
              <a:gd name="T42" fmla="*/ 118 w 603"/>
              <a:gd name="T43" fmla="*/ 83 h 604"/>
              <a:gd name="T44" fmla="*/ 163 w 603"/>
              <a:gd name="T45" fmla="*/ 99 h 604"/>
              <a:gd name="T46" fmla="*/ 75 w 603"/>
              <a:gd name="T47" fmla="*/ 211 h 604"/>
              <a:gd name="T48" fmla="*/ 68 w 603"/>
              <a:gd name="T49" fmla="*/ 150 h 604"/>
              <a:gd name="T50" fmla="*/ 50 w 603"/>
              <a:gd name="T51" fmla="*/ 165 h 604"/>
              <a:gd name="T52" fmla="*/ 35 w 603"/>
              <a:gd name="T53" fmla="*/ 196 h 604"/>
              <a:gd name="T54" fmla="*/ 38 w 603"/>
              <a:gd name="T55" fmla="*/ 305 h 604"/>
              <a:gd name="T56" fmla="*/ 27 w 603"/>
              <a:gd name="T57" fmla="*/ 387 h 604"/>
              <a:gd name="T58" fmla="*/ 53 w 603"/>
              <a:gd name="T59" fmla="*/ 405 h 604"/>
              <a:gd name="T60" fmla="*/ 46 w 603"/>
              <a:gd name="T61" fmla="*/ 435 h 604"/>
              <a:gd name="T62" fmla="*/ 91 w 603"/>
              <a:gd name="T63" fmla="*/ 499 h 604"/>
              <a:gd name="T64" fmla="*/ 107 w 603"/>
              <a:gd name="T65" fmla="*/ 505 h 604"/>
              <a:gd name="T66" fmla="*/ 86 w 603"/>
              <a:gd name="T67" fmla="*/ 393 h 604"/>
              <a:gd name="T68" fmla="*/ 290 w 603"/>
              <a:gd name="T69" fmla="*/ 402 h 604"/>
              <a:gd name="T70" fmla="*/ 244 w 603"/>
              <a:gd name="T71" fmla="*/ 571 h 604"/>
              <a:gd name="T72" fmla="*/ 336 w 603"/>
              <a:gd name="T73" fmla="*/ 450 h 604"/>
              <a:gd name="T74" fmla="*/ 336 w 603"/>
              <a:gd name="T75" fmla="*/ 450 h 604"/>
              <a:gd name="T76" fmla="*/ 260 w 603"/>
              <a:gd name="T77" fmla="*/ 236 h 604"/>
              <a:gd name="T78" fmla="*/ 420 w 603"/>
              <a:gd name="T79" fmla="*/ 172 h 604"/>
              <a:gd name="T80" fmla="*/ 477 w 603"/>
              <a:gd name="T81" fmla="*/ 255 h 604"/>
              <a:gd name="T82" fmla="*/ 71 w 603"/>
              <a:gd name="T83" fmla="*/ 378 h 604"/>
              <a:gd name="T84" fmla="*/ 79 w 603"/>
              <a:gd name="T85" fmla="*/ 257 h 604"/>
              <a:gd name="T86" fmla="*/ 75 w 603"/>
              <a:gd name="T87" fmla="*/ 380 h 604"/>
              <a:gd name="T88" fmla="*/ 221 w 603"/>
              <a:gd name="T89" fmla="*/ 267 h 604"/>
              <a:gd name="T90" fmla="*/ 97 w 603"/>
              <a:gd name="T91" fmla="*/ 218 h 604"/>
              <a:gd name="T92" fmla="*/ 175 w 603"/>
              <a:gd name="T93" fmla="*/ 280 h 604"/>
              <a:gd name="T94" fmla="*/ 57 w 603"/>
              <a:gd name="T95" fmla="*/ 217 h 604"/>
              <a:gd name="T96" fmla="*/ 492 w 603"/>
              <a:gd name="T97" fmla="*/ 230 h 604"/>
              <a:gd name="T98" fmla="*/ 499 w 603"/>
              <a:gd name="T99" fmla="*/ 218 h 604"/>
              <a:gd name="T100" fmla="*/ 201 w 603"/>
              <a:gd name="T101" fmla="*/ 122 h 604"/>
              <a:gd name="T102" fmla="*/ 409 w 603"/>
              <a:gd name="T103" fmla="*/ 148 h 604"/>
              <a:gd name="T104" fmla="*/ 409 w 603"/>
              <a:gd name="T105" fmla="*/ 148 h 604"/>
              <a:gd name="T106" fmla="*/ 281 w 603"/>
              <a:gd name="T107" fmla="*/ 44 h 604"/>
              <a:gd name="T108" fmla="*/ 383 w 603"/>
              <a:gd name="T109" fmla="*/ 125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03" h="604">
                <a:moveTo>
                  <a:pt x="302" y="604"/>
                </a:moveTo>
                <a:cubicBezTo>
                  <a:pt x="135" y="604"/>
                  <a:pt x="0" y="469"/>
                  <a:pt x="0" y="302"/>
                </a:cubicBezTo>
                <a:cubicBezTo>
                  <a:pt x="0" y="136"/>
                  <a:pt x="135" y="0"/>
                  <a:pt x="302" y="0"/>
                </a:cubicBezTo>
                <a:cubicBezTo>
                  <a:pt x="468" y="0"/>
                  <a:pt x="603" y="136"/>
                  <a:pt x="603" y="302"/>
                </a:cubicBezTo>
                <a:cubicBezTo>
                  <a:pt x="603" y="469"/>
                  <a:pt x="468" y="604"/>
                  <a:pt x="302" y="604"/>
                </a:cubicBezTo>
                <a:close/>
                <a:moveTo>
                  <a:pt x="220" y="571"/>
                </a:moveTo>
                <a:cubicBezTo>
                  <a:pt x="219" y="571"/>
                  <a:pt x="218" y="573"/>
                  <a:pt x="218" y="574"/>
                </a:cubicBezTo>
                <a:cubicBezTo>
                  <a:pt x="218" y="581"/>
                  <a:pt x="228" y="584"/>
                  <a:pt x="250" y="585"/>
                </a:cubicBezTo>
                <a:cubicBezTo>
                  <a:pt x="257" y="586"/>
                  <a:pt x="265" y="586"/>
                  <a:pt x="273" y="586"/>
                </a:cubicBezTo>
                <a:cubicBezTo>
                  <a:pt x="305" y="586"/>
                  <a:pt x="340" y="583"/>
                  <a:pt x="376" y="576"/>
                </a:cubicBezTo>
                <a:cubicBezTo>
                  <a:pt x="376" y="576"/>
                  <a:pt x="377" y="577"/>
                  <a:pt x="377" y="577"/>
                </a:cubicBezTo>
                <a:cubicBezTo>
                  <a:pt x="379" y="579"/>
                  <a:pt x="379" y="579"/>
                  <a:pt x="379" y="579"/>
                </a:cubicBezTo>
                <a:cubicBezTo>
                  <a:pt x="381" y="578"/>
                  <a:pt x="381" y="578"/>
                  <a:pt x="381" y="578"/>
                </a:cubicBezTo>
                <a:cubicBezTo>
                  <a:pt x="386" y="577"/>
                  <a:pt x="391" y="575"/>
                  <a:pt x="396" y="574"/>
                </a:cubicBezTo>
                <a:cubicBezTo>
                  <a:pt x="398" y="573"/>
                  <a:pt x="399" y="573"/>
                  <a:pt x="401" y="572"/>
                </a:cubicBezTo>
                <a:cubicBezTo>
                  <a:pt x="403" y="571"/>
                  <a:pt x="403" y="571"/>
                  <a:pt x="403" y="571"/>
                </a:cubicBezTo>
                <a:cubicBezTo>
                  <a:pt x="404" y="571"/>
                  <a:pt x="404" y="571"/>
                  <a:pt x="404" y="571"/>
                </a:cubicBezTo>
                <a:cubicBezTo>
                  <a:pt x="406" y="570"/>
                  <a:pt x="406" y="570"/>
                  <a:pt x="406" y="570"/>
                </a:cubicBezTo>
                <a:cubicBezTo>
                  <a:pt x="406" y="569"/>
                  <a:pt x="406" y="569"/>
                  <a:pt x="406" y="569"/>
                </a:cubicBezTo>
                <a:cubicBezTo>
                  <a:pt x="407" y="569"/>
                  <a:pt x="407" y="569"/>
                  <a:pt x="407" y="569"/>
                </a:cubicBezTo>
                <a:cubicBezTo>
                  <a:pt x="406" y="567"/>
                  <a:pt x="406" y="567"/>
                  <a:pt x="406" y="567"/>
                </a:cubicBezTo>
                <a:cubicBezTo>
                  <a:pt x="406" y="566"/>
                  <a:pt x="406" y="566"/>
                  <a:pt x="406" y="566"/>
                </a:cubicBezTo>
                <a:cubicBezTo>
                  <a:pt x="405" y="563"/>
                  <a:pt x="398" y="558"/>
                  <a:pt x="392" y="558"/>
                </a:cubicBezTo>
                <a:cubicBezTo>
                  <a:pt x="384" y="546"/>
                  <a:pt x="370" y="523"/>
                  <a:pt x="349" y="481"/>
                </a:cubicBezTo>
                <a:cubicBezTo>
                  <a:pt x="353" y="475"/>
                  <a:pt x="353" y="468"/>
                  <a:pt x="350" y="462"/>
                </a:cubicBezTo>
                <a:cubicBezTo>
                  <a:pt x="354" y="457"/>
                  <a:pt x="354" y="457"/>
                  <a:pt x="354" y="457"/>
                </a:cubicBezTo>
                <a:cubicBezTo>
                  <a:pt x="357" y="459"/>
                  <a:pt x="361" y="460"/>
                  <a:pt x="365" y="460"/>
                </a:cubicBezTo>
                <a:cubicBezTo>
                  <a:pt x="369" y="460"/>
                  <a:pt x="374" y="458"/>
                  <a:pt x="377" y="456"/>
                </a:cubicBezTo>
                <a:cubicBezTo>
                  <a:pt x="377" y="456"/>
                  <a:pt x="377" y="456"/>
                  <a:pt x="378" y="456"/>
                </a:cubicBezTo>
                <a:cubicBezTo>
                  <a:pt x="432" y="486"/>
                  <a:pt x="471" y="503"/>
                  <a:pt x="493" y="512"/>
                </a:cubicBezTo>
                <a:cubicBezTo>
                  <a:pt x="494" y="512"/>
                  <a:pt x="494" y="512"/>
                  <a:pt x="494" y="512"/>
                </a:cubicBezTo>
                <a:cubicBezTo>
                  <a:pt x="496" y="513"/>
                  <a:pt x="496" y="513"/>
                  <a:pt x="496" y="513"/>
                </a:cubicBezTo>
                <a:cubicBezTo>
                  <a:pt x="497" y="512"/>
                  <a:pt x="497" y="512"/>
                  <a:pt x="497" y="512"/>
                </a:cubicBezTo>
                <a:cubicBezTo>
                  <a:pt x="500" y="510"/>
                  <a:pt x="502" y="507"/>
                  <a:pt x="504" y="505"/>
                </a:cubicBezTo>
                <a:cubicBezTo>
                  <a:pt x="509" y="501"/>
                  <a:pt x="509" y="501"/>
                  <a:pt x="509" y="501"/>
                </a:cubicBezTo>
                <a:cubicBezTo>
                  <a:pt x="503" y="498"/>
                  <a:pt x="503" y="498"/>
                  <a:pt x="503" y="498"/>
                </a:cubicBezTo>
                <a:cubicBezTo>
                  <a:pt x="480" y="489"/>
                  <a:pt x="441" y="471"/>
                  <a:pt x="386" y="439"/>
                </a:cubicBezTo>
                <a:cubicBezTo>
                  <a:pt x="386" y="433"/>
                  <a:pt x="385" y="428"/>
                  <a:pt x="382" y="424"/>
                </a:cubicBezTo>
                <a:cubicBezTo>
                  <a:pt x="421" y="375"/>
                  <a:pt x="462" y="317"/>
                  <a:pt x="491" y="268"/>
                </a:cubicBezTo>
                <a:cubicBezTo>
                  <a:pt x="492" y="268"/>
                  <a:pt x="493" y="268"/>
                  <a:pt x="494" y="268"/>
                </a:cubicBezTo>
                <a:cubicBezTo>
                  <a:pt x="522" y="315"/>
                  <a:pt x="546" y="363"/>
                  <a:pt x="561" y="404"/>
                </a:cubicBezTo>
                <a:cubicBezTo>
                  <a:pt x="565" y="414"/>
                  <a:pt x="565" y="414"/>
                  <a:pt x="565" y="414"/>
                </a:cubicBezTo>
                <a:cubicBezTo>
                  <a:pt x="569" y="404"/>
                  <a:pt x="569" y="404"/>
                  <a:pt x="569" y="404"/>
                </a:cubicBezTo>
                <a:cubicBezTo>
                  <a:pt x="570" y="400"/>
                  <a:pt x="572" y="396"/>
                  <a:pt x="573" y="392"/>
                </a:cubicBezTo>
                <a:cubicBezTo>
                  <a:pt x="574" y="390"/>
                  <a:pt x="574" y="390"/>
                  <a:pt x="574" y="390"/>
                </a:cubicBezTo>
                <a:cubicBezTo>
                  <a:pt x="573" y="389"/>
                  <a:pt x="573" y="389"/>
                  <a:pt x="573" y="389"/>
                </a:cubicBezTo>
                <a:cubicBezTo>
                  <a:pt x="562" y="361"/>
                  <a:pt x="543" y="316"/>
                  <a:pt x="509" y="259"/>
                </a:cubicBezTo>
                <a:cubicBezTo>
                  <a:pt x="511" y="254"/>
                  <a:pt x="511" y="248"/>
                  <a:pt x="508" y="242"/>
                </a:cubicBezTo>
                <a:cubicBezTo>
                  <a:pt x="508" y="242"/>
                  <a:pt x="507" y="241"/>
                  <a:pt x="507" y="241"/>
                </a:cubicBezTo>
                <a:cubicBezTo>
                  <a:pt x="509" y="237"/>
                  <a:pt x="511" y="234"/>
                  <a:pt x="512" y="231"/>
                </a:cubicBezTo>
                <a:cubicBezTo>
                  <a:pt x="514" y="231"/>
                  <a:pt x="515" y="231"/>
                  <a:pt x="516" y="231"/>
                </a:cubicBezTo>
                <a:cubicBezTo>
                  <a:pt x="518" y="231"/>
                  <a:pt x="520" y="231"/>
                  <a:pt x="522" y="230"/>
                </a:cubicBezTo>
                <a:cubicBezTo>
                  <a:pt x="523" y="230"/>
                  <a:pt x="524" y="229"/>
                  <a:pt x="525" y="228"/>
                </a:cubicBezTo>
                <a:cubicBezTo>
                  <a:pt x="544" y="240"/>
                  <a:pt x="561" y="252"/>
                  <a:pt x="577" y="264"/>
                </a:cubicBezTo>
                <a:cubicBezTo>
                  <a:pt x="585" y="270"/>
                  <a:pt x="585" y="270"/>
                  <a:pt x="585" y="270"/>
                </a:cubicBezTo>
                <a:cubicBezTo>
                  <a:pt x="584" y="260"/>
                  <a:pt x="584" y="260"/>
                  <a:pt x="584" y="260"/>
                </a:cubicBezTo>
                <a:cubicBezTo>
                  <a:pt x="583" y="256"/>
                  <a:pt x="582" y="253"/>
                  <a:pt x="582" y="249"/>
                </a:cubicBezTo>
                <a:cubicBezTo>
                  <a:pt x="581" y="248"/>
                  <a:pt x="581" y="248"/>
                  <a:pt x="581" y="248"/>
                </a:cubicBezTo>
                <a:cubicBezTo>
                  <a:pt x="580" y="247"/>
                  <a:pt x="580" y="247"/>
                  <a:pt x="580" y="247"/>
                </a:cubicBezTo>
                <a:cubicBezTo>
                  <a:pt x="565" y="235"/>
                  <a:pt x="549" y="223"/>
                  <a:pt x="531" y="212"/>
                </a:cubicBezTo>
                <a:cubicBezTo>
                  <a:pt x="531" y="210"/>
                  <a:pt x="530" y="207"/>
                  <a:pt x="529" y="205"/>
                </a:cubicBezTo>
                <a:cubicBezTo>
                  <a:pt x="529" y="204"/>
                  <a:pt x="528" y="203"/>
                  <a:pt x="527" y="202"/>
                </a:cubicBezTo>
                <a:cubicBezTo>
                  <a:pt x="535" y="187"/>
                  <a:pt x="541" y="173"/>
                  <a:pt x="547" y="160"/>
                </a:cubicBezTo>
                <a:cubicBezTo>
                  <a:pt x="547" y="158"/>
                  <a:pt x="547" y="158"/>
                  <a:pt x="547" y="158"/>
                </a:cubicBezTo>
                <a:cubicBezTo>
                  <a:pt x="546" y="157"/>
                  <a:pt x="546" y="157"/>
                  <a:pt x="546" y="157"/>
                </a:cubicBezTo>
                <a:cubicBezTo>
                  <a:pt x="545" y="154"/>
                  <a:pt x="543" y="151"/>
                  <a:pt x="541" y="149"/>
                </a:cubicBezTo>
                <a:cubicBezTo>
                  <a:pt x="537" y="141"/>
                  <a:pt x="537" y="141"/>
                  <a:pt x="537" y="141"/>
                </a:cubicBezTo>
                <a:cubicBezTo>
                  <a:pt x="534" y="149"/>
                  <a:pt x="534" y="149"/>
                  <a:pt x="534" y="149"/>
                </a:cubicBezTo>
                <a:cubicBezTo>
                  <a:pt x="528" y="162"/>
                  <a:pt x="520" y="177"/>
                  <a:pt x="512" y="193"/>
                </a:cubicBezTo>
                <a:cubicBezTo>
                  <a:pt x="512" y="193"/>
                  <a:pt x="512" y="193"/>
                  <a:pt x="512" y="193"/>
                </a:cubicBezTo>
                <a:cubicBezTo>
                  <a:pt x="510" y="193"/>
                  <a:pt x="508" y="193"/>
                  <a:pt x="506" y="194"/>
                </a:cubicBezTo>
                <a:cubicBezTo>
                  <a:pt x="505" y="194"/>
                  <a:pt x="504" y="195"/>
                  <a:pt x="504" y="195"/>
                </a:cubicBezTo>
                <a:cubicBezTo>
                  <a:pt x="489" y="187"/>
                  <a:pt x="474" y="178"/>
                  <a:pt x="458" y="171"/>
                </a:cubicBezTo>
                <a:cubicBezTo>
                  <a:pt x="458" y="167"/>
                  <a:pt x="456" y="163"/>
                  <a:pt x="453" y="160"/>
                </a:cubicBezTo>
                <a:cubicBezTo>
                  <a:pt x="449" y="156"/>
                  <a:pt x="444" y="154"/>
                  <a:pt x="438" y="154"/>
                </a:cubicBezTo>
                <a:cubicBezTo>
                  <a:pt x="438" y="154"/>
                  <a:pt x="437" y="154"/>
                  <a:pt x="437" y="154"/>
                </a:cubicBezTo>
                <a:cubicBezTo>
                  <a:pt x="432" y="147"/>
                  <a:pt x="426" y="141"/>
                  <a:pt x="421" y="135"/>
                </a:cubicBezTo>
                <a:cubicBezTo>
                  <a:pt x="424" y="131"/>
                  <a:pt x="424" y="126"/>
                  <a:pt x="423" y="121"/>
                </a:cubicBezTo>
                <a:cubicBezTo>
                  <a:pt x="444" y="108"/>
                  <a:pt x="463" y="97"/>
                  <a:pt x="480" y="88"/>
                </a:cubicBezTo>
                <a:cubicBezTo>
                  <a:pt x="485" y="85"/>
                  <a:pt x="485" y="85"/>
                  <a:pt x="485" y="85"/>
                </a:cubicBezTo>
                <a:cubicBezTo>
                  <a:pt x="481" y="81"/>
                  <a:pt x="481" y="81"/>
                  <a:pt x="481" y="81"/>
                </a:cubicBezTo>
                <a:cubicBezTo>
                  <a:pt x="478" y="79"/>
                  <a:pt x="475" y="77"/>
                  <a:pt x="473" y="75"/>
                </a:cubicBezTo>
                <a:cubicBezTo>
                  <a:pt x="471" y="73"/>
                  <a:pt x="471" y="73"/>
                  <a:pt x="471" y="73"/>
                </a:cubicBezTo>
                <a:cubicBezTo>
                  <a:pt x="468" y="75"/>
                  <a:pt x="468" y="75"/>
                  <a:pt x="468" y="75"/>
                </a:cubicBezTo>
                <a:cubicBezTo>
                  <a:pt x="451" y="84"/>
                  <a:pt x="432" y="94"/>
                  <a:pt x="411" y="107"/>
                </a:cubicBezTo>
                <a:cubicBezTo>
                  <a:pt x="409" y="106"/>
                  <a:pt x="406" y="105"/>
                  <a:pt x="403" y="105"/>
                </a:cubicBezTo>
                <a:cubicBezTo>
                  <a:pt x="401" y="105"/>
                  <a:pt x="399" y="106"/>
                  <a:pt x="397" y="106"/>
                </a:cubicBezTo>
                <a:cubicBezTo>
                  <a:pt x="365" y="73"/>
                  <a:pt x="333" y="45"/>
                  <a:pt x="306" y="29"/>
                </a:cubicBezTo>
                <a:cubicBezTo>
                  <a:pt x="307" y="27"/>
                  <a:pt x="307" y="24"/>
                  <a:pt x="306" y="22"/>
                </a:cubicBezTo>
                <a:cubicBezTo>
                  <a:pt x="306" y="21"/>
                  <a:pt x="306" y="21"/>
                  <a:pt x="305" y="20"/>
                </a:cubicBezTo>
                <a:cubicBezTo>
                  <a:pt x="304" y="17"/>
                  <a:pt x="304" y="17"/>
                  <a:pt x="304" y="17"/>
                </a:cubicBezTo>
                <a:cubicBezTo>
                  <a:pt x="301" y="17"/>
                  <a:pt x="301" y="17"/>
                  <a:pt x="301" y="17"/>
                </a:cubicBezTo>
                <a:cubicBezTo>
                  <a:pt x="289" y="17"/>
                  <a:pt x="278" y="18"/>
                  <a:pt x="266" y="19"/>
                </a:cubicBezTo>
                <a:cubicBezTo>
                  <a:pt x="264" y="20"/>
                  <a:pt x="264" y="20"/>
                  <a:pt x="264" y="20"/>
                </a:cubicBezTo>
                <a:cubicBezTo>
                  <a:pt x="263" y="21"/>
                  <a:pt x="263" y="21"/>
                  <a:pt x="263" y="21"/>
                </a:cubicBezTo>
                <a:cubicBezTo>
                  <a:pt x="261" y="25"/>
                  <a:pt x="260" y="28"/>
                  <a:pt x="261" y="32"/>
                </a:cubicBezTo>
                <a:cubicBezTo>
                  <a:pt x="261" y="32"/>
                  <a:pt x="261" y="32"/>
                  <a:pt x="261" y="33"/>
                </a:cubicBezTo>
                <a:cubicBezTo>
                  <a:pt x="240" y="47"/>
                  <a:pt x="220" y="63"/>
                  <a:pt x="201" y="79"/>
                </a:cubicBezTo>
                <a:cubicBezTo>
                  <a:pt x="198" y="78"/>
                  <a:pt x="194" y="77"/>
                  <a:pt x="190" y="77"/>
                </a:cubicBezTo>
                <a:cubicBezTo>
                  <a:pt x="189" y="77"/>
                  <a:pt x="189" y="77"/>
                  <a:pt x="188" y="77"/>
                </a:cubicBezTo>
                <a:cubicBezTo>
                  <a:pt x="185" y="65"/>
                  <a:pt x="183" y="55"/>
                  <a:pt x="183" y="49"/>
                </a:cubicBezTo>
                <a:cubicBezTo>
                  <a:pt x="183" y="43"/>
                  <a:pt x="183" y="43"/>
                  <a:pt x="183" y="43"/>
                </a:cubicBezTo>
                <a:cubicBezTo>
                  <a:pt x="177" y="46"/>
                  <a:pt x="177" y="46"/>
                  <a:pt x="177" y="46"/>
                </a:cubicBezTo>
                <a:cubicBezTo>
                  <a:pt x="175" y="46"/>
                  <a:pt x="173" y="48"/>
                  <a:pt x="171" y="49"/>
                </a:cubicBezTo>
                <a:cubicBezTo>
                  <a:pt x="168" y="50"/>
                  <a:pt x="168" y="50"/>
                  <a:pt x="168" y="50"/>
                </a:cubicBezTo>
                <a:cubicBezTo>
                  <a:pt x="168" y="53"/>
                  <a:pt x="168" y="53"/>
                  <a:pt x="168" y="53"/>
                </a:cubicBezTo>
                <a:cubicBezTo>
                  <a:pt x="168" y="60"/>
                  <a:pt x="169" y="70"/>
                  <a:pt x="172" y="84"/>
                </a:cubicBezTo>
                <a:cubicBezTo>
                  <a:pt x="171" y="84"/>
                  <a:pt x="171" y="85"/>
                  <a:pt x="171" y="85"/>
                </a:cubicBezTo>
                <a:cubicBezTo>
                  <a:pt x="154" y="83"/>
                  <a:pt x="138" y="83"/>
                  <a:pt x="123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7" y="84"/>
                  <a:pt x="117" y="84"/>
                  <a:pt x="117" y="84"/>
                </a:cubicBezTo>
                <a:cubicBezTo>
                  <a:pt x="116" y="85"/>
                  <a:pt x="114" y="87"/>
                  <a:pt x="112" y="88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29" y="96"/>
                  <a:pt x="146" y="97"/>
                  <a:pt x="163" y="99"/>
                </a:cubicBezTo>
                <a:cubicBezTo>
                  <a:pt x="162" y="104"/>
                  <a:pt x="163" y="108"/>
                  <a:pt x="165" y="113"/>
                </a:cubicBezTo>
                <a:cubicBezTo>
                  <a:pt x="134" y="143"/>
                  <a:pt x="106" y="177"/>
                  <a:pt x="85" y="210"/>
                </a:cubicBezTo>
                <a:cubicBezTo>
                  <a:pt x="84" y="210"/>
                  <a:pt x="84" y="210"/>
                  <a:pt x="83" y="209"/>
                </a:cubicBezTo>
                <a:cubicBezTo>
                  <a:pt x="82" y="209"/>
                  <a:pt x="82" y="209"/>
                  <a:pt x="82" y="209"/>
                </a:cubicBezTo>
                <a:cubicBezTo>
                  <a:pt x="79" y="209"/>
                  <a:pt x="77" y="210"/>
                  <a:pt x="75" y="211"/>
                </a:cubicBezTo>
                <a:cubicBezTo>
                  <a:pt x="71" y="207"/>
                  <a:pt x="68" y="204"/>
                  <a:pt x="64" y="200"/>
                </a:cubicBezTo>
                <a:cubicBezTo>
                  <a:pt x="65" y="195"/>
                  <a:pt x="63" y="191"/>
                  <a:pt x="60" y="189"/>
                </a:cubicBezTo>
                <a:cubicBezTo>
                  <a:pt x="60" y="189"/>
                  <a:pt x="60" y="189"/>
                  <a:pt x="60" y="189"/>
                </a:cubicBezTo>
                <a:cubicBezTo>
                  <a:pt x="62" y="176"/>
                  <a:pt x="64" y="163"/>
                  <a:pt x="68" y="152"/>
                </a:cubicBezTo>
                <a:cubicBezTo>
                  <a:pt x="68" y="150"/>
                  <a:pt x="68" y="150"/>
                  <a:pt x="68" y="150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0" y="149"/>
                  <a:pt x="60" y="149"/>
                  <a:pt x="60" y="149"/>
                </a:cubicBezTo>
                <a:cubicBezTo>
                  <a:pt x="57" y="154"/>
                  <a:pt x="54" y="159"/>
                  <a:pt x="51" y="164"/>
                </a:cubicBezTo>
                <a:cubicBezTo>
                  <a:pt x="50" y="164"/>
                  <a:pt x="50" y="164"/>
                  <a:pt x="50" y="164"/>
                </a:cubicBezTo>
                <a:cubicBezTo>
                  <a:pt x="50" y="165"/>
                  <a:pt x="50" y="165"/>
                  <a:pt x="50" y="165"/>
                </a:cubicBezTo>
                <a:cubicBezTo>
                  <a:pt x="49" y="171"/>
                  <a:pt x="48" y="177"/>
                  <a:pt x="47" y="183"/>
                </a:cubicBezTo>
                <a:cubicBezTo>
                  <a:pt x="43" y="179"/>
                  <a:pt x="43" y="179"/>
                  <a:pt x="43" y="179"/>
                </a:cubicBezTo>
                <a:cubicBezTo>
                  <a:pt x="40" y="186"/>
                  <a:pt x="40" y="186"/>
                  <a:pt x="40" y="186"/>
                </a:cubicBezTo>
                <a:cubicBezTo>
                  <a:pt x="39" y="188"/>
                  <a:pt x="37" y="191"/>
                  <a:pt x="36" y="193"/>
                </a:cubicBezTo>
                <a:cubicBezTo>
                  <a:pt x="35" y="196"/>
                  <a:pt x="35" y="196"/>
                  <a:pt x="35" y="196"/>
                </a:cubicBezTo>
                <a:cubicBezTo>
                  <a:pt x="41" y="202"/>
                  <a:pt x="41" y="202"/>
                  <a:pt x="41" y="202"/>
                </a:cubicBezTo>
                <a:cubicBezTo>
                  <a:pt x="41" y="205"/>
                  <a:pt x="42" y="208"/>
                  <a:pt x="43" y="210"/>
                </a:cubicBezTo>
                <a:cubicBezTo>
                  <a:pt x="42" y="229"/>
                  <a:pt x="41" y="251"/>
                  <a:pt x="43" y="273"/>
                </a:cubicBezTo>
                <a:cubicBezTo>
                  <a:pt x="38" y="276"/>
                  <a:pt x="35" y="283"/>
                  <a:pt x="34" y="290"/>
                </a:cubicBezTo>
                <a:cubicBezTo>
                  <a:pt x="34" y="295"/>
                  <a:pt x="35" y="301"/>
                  <a:pt x="38" y="305"/>
                </a:cubicBezTo>
                <a:cubicBezTo>
                  <a:pt x="30" y="328"/>
                  <a:pt x="25" y="351"/>
                  <a:pt x="23" y="373"/>
                </a:cubicBezTo>
                <a:cubicBezTo>
                  <a:pt x="23" y="373"/>
                  <a:pt x="23" y="373"/>
                  <a:pt x="23" y="373"/>
                </a:cubicBezTo>
                <a:cubicBezTo>
                  <a:pt x="23" y="374"/>
                  <a:pt x="23" y="374"/>
                  <a:pt x="23" y="374"/>
                </a:cubicBezTo>
                <a:cubicBezTo>
                  <a:pt x="24" y="378"/>
                  <a:pt x="25" y="381"/>
                  <a:pt x="26" y="385"/>
                </a:cubicBezTo>
                <a:cubicBezTo>
                  <a:pt x="27" y="387"/>
                  <a:pt x="27" y="387"/>
                  <a:pt x="27" y="387"/>
                </a:cubicBezTo>
                <a:cubicBezTo>
                  <a:pt x="34" y="386"/>
                  <a:pt x="34" y="386"/>
                  <a:pt x="34" y="386"/>
                </a:cubicBezTo>
                <a:cubicBezTo>
                  <a:pt x="34" y="384"/>
                  <a:pt x="34" y="384"/>
                  <a:pt x="34" y="384"/>
                </a:cubicBezTo>
                <a:cubicBezTo>
                  <a:pt x="36" y="364"/>
                  <a:pt x="40" y="343"/>
                  <a:pt x="47" y="321"/>
                </a:cubicBezTo>
                <a:cubicBezTo>
                  <a:pt x="50" y="341"/>
                  <a:pt x="53" y="361"/>
                  <a:pt x="58" y="382"/>
                </a:cubicBezTo>
                <a:cubicBezTo>
                  <a:pt x="52" y="387"/>
                  <a:pt x="51" y="396"/>
                  <a:pt x="53" y="405"/>
                </a:cubicBezTo>
                <a:cubicBezTo>
                  <a:pt x="53" y="405"/>
                  <a:pt x="54" y="406"/>
                  <a:pt x="54" y="406"/>
                </a:cubicBezTo>
                <a:cubicBezTo>
                  <a:pt x="49" y="413"/>
                  <a:pt x="46" y="419"/>
                  <a:pt x="43" y="424"/>
                </a:cubicBezTo>
                <a:cubicBezTo>
                  <a:pt x="42" y="426"/>
                  <a:pt x="42" y="426"/>
                  <a:pt x="42" y="426"/>
                </a:cubicBezTo>
                <a:cubicBezTo>
                  <a:pt x="43" y="428"/>
                  <a:pt x="43" y="428"/>
                  <a:pt x="43" y="428"/>
                </a:cubicBezTo>
                <a:cubicBezTo>
                  <a:pt x="44" y="430"/>
                  <a:pt x="45" y="433"/>
                  <a:pt x="46" y="435"/>
                </a:cubicBezTo>
                <a:cubicBezTo>
                  <a:pt x="50" y="442"/>
                  <a:pt x="50" y="442"/>
                  <a:pt x="50" y="442"/>
                </a:cubicBezTo>
                <a:cubicBezTo>
                  <a:pt x="54" y="435"/>
                  <a:pt x="54" y="435"/>
                  <a:pt x="54" y="435"/>
                </a:cubicBezTo>
                <a:cubicBezTo>
                  <a:pt x="56" y="430"/>
                  <a:pt x="60" y="425"/>
                  <a:pt x="65" y="419"/>
                </a:cubicBezTo>
                <a:cubicBezTo>
                  <a:pt x="65" y="419"/>
                  <a:pt x="66" y="420"/>
                  <a:pt x="67" y="420"/>
                </a:cubicBezTo>
                <a:cubicBezTo>
                  <a:pt x="74" y="447"/>
                  <a:pt x="82" y="474"/>
                  <a:pt x="91" y="499"/>
                </a:cubicBezTo>
                <a:cubicBezTo>
                  <a:pt x="92" y="499"/>
                  <a:pt x="92" y="499"/>
                  <a:pt x="92" y="499"/>
                </a:cubicBezTo>
                <a:cubicBezTo>
                  <a:pt x="92" y="500"/>
                  <a:pt x="92" y="500"/>
                  <a:pt x="92" y="500"/>
                </a:cubicBezTo>
                <a:cubicBezTo>
                  <a:pt x="95" y="503"/>
                  <a:pt x="97" y="505"/>
                  <a:pt x="99" y="508"/>
                </a:cubicBezTo>
                <a:cubicBezTo>
                  <a:pt x="101" y="509"/>
                  <a:pt x="101" y="509"/>
                  <a:pt x="101" y="509"/>
                </a:cubicBezTo>
                <a:cubicBezTo>
                  <a:pt x="107" y="505"/>
                  <a:pt x="107" y="505"/>
                  <a:pt x="107" y="505"/>
                </a:cubicBezTo>
                <a:cubicBezTo>
                  <a:pt x="106" y="503"/>
                  <a:pt x="106" y="503"/>
                  <a:pt x="106" y="503"/>
                </a:cubicBezTo>
                <a:cubicBezTo>
                  <a:pt x="96" y="476"/>
                  <a:pt x="88" y="448"/>
                  <a:pt x="80" y="418"/>
                </a:cubicBezTo>
                <a:cubicBezTo>
                  <a:pt x="83" y="417"/>
                  <a:pt x="85" y="414"/>
                  <a:pt x="87" y="410"/>
                </a:cubicBezTo>
                <a:cubicBezTo>
                  <a:pt x="88" y="405"/>
                  <a:pt x="88" y="400"/>
                  <a:pt x="87" y="394"/>
                </a:cubicBezTo>
                <a:cubicBezTo>
                  <a:pt x="86" y="394"/>
                  <a:pt x="86" y="393"/>
                  <a:pt x="86" y="393"/>
                </a:cubicBezTo>
                <a:cubicBezTo>
                  <a:pt x="104" y="372"/>
                  <a:pt x="128" y="348"/>
                  <a:pt x="156" y="324"/>
                </a:cubicBezTo>
                <a:cubicBezTo>
                  <a:pt x="159" y="326"/>
                  <a:pt x="164" y="327"/>
                  <a:pt x="168" y="327"/>
                </a:cubicBezTo>
                <a:cubicBezTo>
                  <a:pt x="170" y="327"/>
                  <a:pt x="172" y="327"/>
                  <a:pt x="173" y="327"/>
                </a:cubicBezTo>
                <a:cubicBezTo>
                  <a:pt x="176" y="326"/>
                  <a:pt x="178" y="325"/>
                  <a:pt x="180" y="324"/>
                </a:cubicBezTo>
                <a:cubicBezTo>
                  <a:pt x="215" y="351"/>
                  <a:pt x="253" y="378"/>
                  <a:pt x="290" y="402"/>
                </a:cubicBezTo>
                <a:cubicBezTo>
                  <a:pt x="298" y="421"/>
                  <a:pt x="307" y="440"/>
                  <a:pt x="316" y="457"/>
                </a:cubicBezTo>
                <a:cubicBezTo>
                  <a:pt x="312" y="462"/>
                  <a:pt x="311" y="469"/>
                  <a:pt x="313" y="476"/>
                </a:cubicBezTo>
                <a:cubicBezTo>
                  <a:pt x="281" y="512"/>
                  <a:pt x="251" y="543"/>
                  <a:pt x="220" y="571"/>
                </a:cubicBezTo>
                <a:close/>
                <a:moveTo>
                  <a:pt x="282" y="573"/>
                </a:moveTo>
                <a:cubicBezTo>
                  <a:pt x="264" y="573"/>
                  <a:pt x="251" y="572"/>
                  <a:pt x="244" y="571"/>
                </a:cubicBezTo>
                <a:cubicBezTo>
                  <a:pt x="271" y="547"/>
                  <a:pt x="298" y="520"/>
                  <a:pt x="326" y="489"/>
                </a:cubicBezTo>
                <a:cubicBezTo>
                  <a:pt x="328" y="490"/>
                  <a:pt x="331" y="490"/>
                  <a:pt x="333" y="490"/>
                </a:cubicBezTo>
                <a:cubicBezTo>
                  <a:pt x="354" y="530"/>
                  <a:pt x="368" y="552"/>
                  <a:pt x="377" y="564"/>
                </a:cubicBezTo>
                <a:cubicBezTo>
                  <a:pt x="345" y="570"/>
                  <a:pt x="313" y="573"/>
                  <a:pt x="282" y="573"/>
                </a:cubicBezTo>
                <a:close/>
                <a:moveTo>
                  <a:pt x="336" y="450"/>
                </a:moveTo>
                <a:cubicBezTo>
                  <a:pt x="335" y="450"/>
                  <a:pt x="335" y="450"/>
                  <a:pt x="334" y="450"/>
                </a:cubicBezTo>
                <a:cubicBezTo>
                  <a:pt x="330" y="441"/>
                  <a:pt x="325" y="431"/>
                  <a:pt x="321" y="422"/>
                </a:cubicBezTo>
                <a:cubicBezTo>
                  <a:pt x="327" y="426"/>
                  <a:pt x="334" y="430"/>
                  <a:pt x="340" y="434"/>
                </a:cubicBezTo>
                <a:cubicBezTo>
                  <a:pt x="340" y="437"/>
                  <a:pt x="341" y="440"/>
                  <a:pt x="342" y="443"/>
                </a:cubicBezTo>
                <a:cubicBezTo>
                  <a:pt x="340" y="445"/>
                  <a:pt x="338" y="448"/>
                  <a:pt x="336" y="450"/>
                </a:cubicBezTo>
                <a:close/>
                <a:moveTo>
                  <a:pt x="350" y="417"/>
                </a:moveTo>
                <a:cubicBezTo>
                  <a:pt x="335" y="408"/>
                  <a:pt x="320" y="398"/>
                  <a:pt x="306" y="389"/>
                </a:cubicBezTo>
                <a:cubicBezTo>
                  <a:pt x="288" y="350"/>
                  <a:pt x="270" y="307"/>
                  <a:pt x="254" y="266"/>
                </a:cubicBezTo>
                <a:cubicBezTo>
                  <a:pt x="261" y="260"/>
                  <a:pt x="263" y="249"/>
                  <a:pt x="261" y="239"/>
                </a:cubicBezTo>
                <a:cubicBezTo>
                  <a:pt x="261" y="238"/>
                  <a:pt x="260" y="237"/>
                  <a:pt x="260" y="236"/>
                </a:cubicBezTo>
                <a:cubicBezTo>
                  <a:pt x="293" y="210"/>
                  <a:pt x="328" y="184"/>
                  <a:pt x="362" y="161"/>
                </a:cubicBezTo>
                <a:cubicBezTo>
                  <a:pt x="366" y="164"/>
                  <a:pt x="371" y="166"/>
                  <a:pt x="376" y="166"/>
                </a:cubicBezTo>
                <a:cubicBezTo>
                  <a:pt x="381" y="166"/>
                  <a:pt x="386" y="164"/>
                  <a:pt x="390" y="161"/>
                </a:cubicBezTo>
                <a:cubicBezTo>
                  <a:pt x="390" y="160"/>
                  <a:pt x="391" y="160"/>
                  <a:pt x="391" y="159"/>
                </a:cubicBezTo>
                <a:cubicBezTo>
                  <a:pt x="400" y="163"/>
                  <a:pt x="410" y="168"/>
                  <a:pt x="420" y="172"/>
                </a:cubicBezTo>
                <a:cubicBezTo>
                  <a:pt x="420" y="177"/>
                  <a:pt x="422" y="182"/>
                  <a:pt x="426" y="186"/>
                </a:cubicBezTo>
                <a:cubicBezTo>
                  <a:pt x="430" y="190"/>
                  <a:pt x="435" y="192"/>
                  <a:pt x="441" y="192"/>
                </a:cubicBezTo>
                <a:cubicBezTo>
                  <a:pt x="442" y="192"/>
                  <a:pt x="442" y="192"/>
                  <a:pt x="443" y="192"/>
                </a:cubicBezTo>
                <a:cubicBezTo>
                  <a:pt x="455" y="208"/>
                  <a:pt x="466" y="224"/>
                  <a:pt x="476" y="241"/>
                </a:cubicBezTo>
                <a:cubicBezTo>
                  <a:pt x="475" y="245"/>
                  <a:pt x="475" y="250"/>
                  <a:pt x="477" y="255"/>
                </a:cubicBezTo>
                <a:cubicBezTo>
                  <a:pt x="447" y="305"/>
                  <a:pt x="406" y="364"/>
                  <a:pt x="366" y="414"/>
                </a:cubicBezTo>
                <a:cubicBezTo>
                  <a:pt x="364" y="413"/>
                  <a:pt x="363" y="413"/>
                  <a:pt x="362" y="413"/>
                </a:cubicBezTo>
                <a:cubicBezTo>
                  <a:pt x="357" y="413"/>
                  <a:pt x="353" y="414"/>
                  <a:pt x="350" y="417"/>
                </a:cubicBezTo>
                <a:close/>
                <a:moveTo>
                  <a:pt x="75" y="380"/>
                </a:moveTo>
                <a:cubicBezTo>
                  <a:pt x="73" y="379"/>
                  <a:pt x="72" y="379"/>
                  <a:pt x="71" y="378"/>
                </a:cubicBezTo>
                <a:cubicBezTo>
                  <a:pt x="66" y="355"/>
                  <a:pt x="62" y="332"/>
                  <a:pt x="60" y="310"/>
                </a:cubicBezTo>
                <a:cubicBezTo>
                  <a:pt x="65" y="306"/>
                  <a:pt x="68" y="300"/>
                  <a:pt x="69" y="292"/>
                </a:cubicBezTo>
                <a:cubicBezTo>
                  <a:pt x="69" y="287"/>
                  <a:pt x="68" y="281"/>
                  <a:pt x="65" y="276"/>
                </a:cubicBezTo>
                <a:cubicBezTo>
                  <a:pt x="68" y="270"/>
                  <a:pt x="71" y="263"/>
                  <a:pt x="75" y="256"/>
                </a:cubicBezTo>
                <a:cubicBezTo>
                  <a:pt x="76" y="256"/>
                  <a:pt x="78" y="257"/>
                  <a:pt x="79" y="257"/>
                </a:cubicBezTo>
                <a:cubicBezTo>
                  <a:pt x="80" y="257"/>
                  <a:pt x="80" y="257"/>
                  <a:pt x="81" y="257"/>
                </a:cubicBezTo>
                <a:cubicBezTo>
                  <a:pt x="85" y="257"/>
                  <a:pt x="90" y="255"/>
                  <a:pt x="93" y="252"/>
                </a:cubicBezTo>
                <a:cubicBezTo>
                  <a:pt x="110" y="266"/>
                  <a:pt x="127" y="281"/>
                  <a:pt x="145" y="296"/>
                </a:cubicBezTo>
                <a:cubicBezTo>
                  <a:pt x="144" y="300"/>
                  <a:pt x="144" y="304"/>
                  <a:pt x="145" y="308"/>
                </a:cubicBezTo>
                <a:cubicBezTo>
                  <a:pt x="117" y="333"/>
                  <a:pt x="93" y="358"/>
                  <a:pt x="75" y="380"/>
                </a:cubicBezTo>
                <a:close/>
                <a:moveTo>
                  <a:pt x="274" y="368"/>
                </a:moveTo>
                <a:cubicBezTo>
                  <a:pt x="246" y="348"/>
                  <a:pt x="217" y="328"/>
                  <a:pt x="190" y="307"/>
                </a:cubicBezTo>
                <a:cubicBezTo>
                  <a:pt x="191" y="304"/>
                  <a:pt x="191" y="301"/>
                  <a:pt x="190" y="298"/>
                </a:cubicBezTo>
                <a:cubicBezTo>
                  <a:pt x="190" y="296"/>
                  <a:pt x="189" y="295"/>
                  <a:pt x="189" y="294"/>
                </a:cubicBezTo>
                <a:cubicBezTo>
                  <a:pt x="199" y="285"/>
                  <a:pt x="210" y="276"/>
                  <a:pt x="221" y="267"/>
                </a:cubicBezTo>
                <a:cubicBezTo>
                  <a:pt x="225" y="270"/>
                  <a:pt x="230" y="272"/>
                  <a:pt x="235" y="273"/>
                </a:cubicBezTo>
                <a:cubicBezTo>
                  <a:pt x="247" y="304"/>
                  <a:pt x="261" y="337"/>
                  <a:pt x="274" y="368"/>
                </a:cubicBezTo>
                <a:close/>
                <a:moveTo>
                  <a:pt x="157" y="281"/>
                </a:moveTo>
                <a:cubicBezTo>
                  <a:pt x="138" y="265"/>
                  <a:pt x="119" y="250"/>
                  <a:pt x="101" y="234"/>
                </a:cubicBezTo>
                <a:cubicBezTo>
                  <a:pt x="102" y="228"/>
                  <a:pt x="100" y="223"/>
                  <a:pt x="97" y="218"/>
                </a:cubicBezTo>
                <a:cubicBezTo>
                  <a:pt x="118" y="187"/>
                  <a:pt x="145" y="153"/>
                  <a:pt x="175" y="124"/>
                </a:cubicBezTo>
                <a:cubicBezTo>
                  <a:pt x="177" y="125"/>
                  <a:pt x="180" y="126"/>
                  <a:pt x="183" y="126"/>
                </a:cubicBezTo>
                <a:cubicBezTo>
                  <a:pt x="191" y="155"/>
                  <a:pt x="203" y="189"/>
                  <a:pt x="217" y="226"/>
                </a:cubicBezTo>
                <a:cubicBezTo>
                  <a:pt x="211" y="233"/>
                  <a:pt x="209" y="242"/>
                  <a:pt x="211" y="250"/>
                </a:cubicBezTo>
                <a:cubicBezTo>
                  <a:pt x="198" y="261"/>
                  <a:pt x="187" y="271"/>
                  <a:pt x="175" y="280"/>
                </a:cubicBezTo>
                <a:cubicBezTo>
                  <a:pt x="173" y="279"/>
                  <a:pt x="170" y="279"/>
                  <a:pt x="167" y="279"/>
                </a:cubicBezTo>
                <a:cubicBezTo>
                  <a:pt x="165" y="279"/>
                  <a:pt x="163" y="279"/>
                  <a:pt x="162" y="279"/>
                </a:cubicBezTo>
                <a:cubicBezTo>
                  <a:pt x="160" y="280"/>
                  <a:pt x="159" y="280"/>
                  <a:pt x="157" y="281"/>
                </a:cubicBezTo>
                <a:close/>
                <a:moveTo>
                  <a:pt x="56" y="260"/>
                </a:moveTo>
                <a:cubicBezTo>
                  <a:pt x="56" y="245"/>
                  <a:pt x="56" y="231"/>
                  <a:pt x="57" y="217"/>
                </a:cubicBezTo>
                <a:cubicBezTo>
                  <a:pt x="59" y="219"/>
                  <a:pt x="61" y="221"/>
                  <a:pt x="63" y="223"/>
                </a:cubicBezTo>
                <a:cubicBezTo>
                  <a:pt x="62" y="226"/>
                  <a:pt x="61" y="229"/>
                  <a:pt x="61" y="231"/>
                </a:cubicBezTo>
                <a:cubicBezTo>
                  <a:pt x="60" y="236"/>
                  <a:pt x="61" y="241"/>
                  <a:pt x="63" y="246"/>
                </a:cubicBezTo>
                <a:cubicBezTo>
                  <a:pt x="61" y="250"/>
                  <a:pt x="58" y="255"/>
                  <a:pt x="56" y="260"/>
                </a:cubicBezTo>
                <a:close/>
                <a:moveTo>
                  <a:pt x="492" y="230"/>
                </a:moveTo>
                <a:cubicBezTo>
                  <a:pt x="492" y="230"/>
                  <a:pt x="491" y="230"/>
                  <a:pt x="491" y="230"/>
                </a:cubicBezTo>
                <a:cubicBezTo>
                  <a:pt x="491" y="230"/>
                  <a:pt x="490" y="230"/>
                  <a:pt x="490" y="230"/>
                </a:cubicBezTo>
                <a:cubicBezTo>
                  <a:pt x="483" y="218"/>
                  <a:pt x="475" y="206"/>
                  <a:pt x="467" y="195"/>
                </a:cubicBezTo>
                <a:cubicBezTo>
                  <a:pt x="477" y="200"/>
                  <a:pt x="487" y="206"/>
                  <a:pt x="497" y="211"/>
                </a:cubicBezTo>
                <a:cubicBezTo>
                  <a:pt x="497" y="214"/>
                  <a:pt x="498" y="216"/>
                  <a:pt x="499" y="218"/>
                </a:cubicBezTo>
                <a:cubicBezTo>
                  <a:pt x="497" y="222"/>
                  <a:pt x="494" y="226"/>
                  <a:pt x="492" y="230"/>
                </a:cubicBezTo>
                <a:close/>
                <a:moveTo>
                  <a:pt x="247" y="221"/>
                </a:moveTo>
                <a:cubicBezTo>
                  <a:pt x="244" y="219"/>
                  <a:pt x="239" y="218"/>
                  <a:pt x="235" y="218"/>
                </a:cubicBezTo>
                <a:cubicBezTo>
                  <a:pt x="235" y="218"/>
                  <a:pt x="235" y="218"/>
                  <a:pt x="235" y="218"/>
                </a:cubicBezTo>
                <a:cubicBezTo>
                  <a:pt x="221" y="183"/>
                  <a:pt x="210" y="150"/>
                  <a:pt x="201" y="122"/>
                </a:cubicBezTo>
                <a:cubicBezTo>
                  <a:pt x="201" y="122"/>
                  <a:pt x="202" y="122"/>
                  <a:pt x="202" y="122"/>
                </a:cubicBezTo>
                <a:cubicBezTo>
                  <a:pt x="208" y="118"/>
                  <a:pt x="211" y="112"/>
                  <a:pt x="213" y="106"/>
                </a:cubicBezTo>
                <a:cubicBezTo>
                  <a:pt x="245" y="112"/>
                  <a:pt x="295" y="124"/>
                  <a:pt x="353" y="145"/>
                </a:cubicBezTo>
                <a:cubicBezTo>
                  <a:pt x="318" y="168"/>
                  <a:pt x="282" y="194"/>
                  <a:pt x="247" y="221"/>
                </a:cubicBezTo>
                <a:close/>
                <a:moveTo>
                  <a:pt x="409" y="148"/>
                </a:moveTo>
                <a:cubicBezTo>
                  <a:pt x="405" y="146"/>
                  <a:pt x="400" y="144"/>
                  <a:pt x="396" y="142"/>
                </a:cubicBezTo>
                <a:cubicBezTo>
                  <a:pt x="396" y="142"/>
                  <a:pt x="396" y="141"/>
                  <a:pt x="396" y="141"/>
                </a:cubicBezTo>
                <a:cubicBezTo>
                  <a:pt x="399" y="143"/>
                  <a:pt x="402" y="144"/>
                  <a:pt x="406" y="144"/>
                </a:cubicBezTo>
                <a:cubicBezTo>
                  <a:pt x="406" y="144"/>
                  <a:pt x="406" y="144"/>
                  <a:pt x="406" y="144"/>
                </a:cubicBezTo>
                <a:cubicBezTo>
                  <a:pt x="407" y="145"/>
                  <a:pt x="408" y="146"/>
                  <a:pt x="409" y="148"/>
                </a:cubicBezTo>
                <a:close/>
                <a:moveTo>
                  <a:pt x="359" y="128"/>
                </a:moveTo>
                <a:cubicBezTo>
                  <a:pt x="311" y="111"/>
                  <a:pt x="258" y="97"/>
                  <a:pt x="211" y="90"/>
                </a:cubicBezTo>
                <a:cubicBezTo>
                  <a:pt x="211" y="90"/>
                  <a:pt x="211" y="89"/>
                  <a:pt x="211" y="89"/>
                </a:cubicBezTo>
                <a:cubicBezTo>
                  <a:pt x="230" y="72"/>
                  <a:pt x="249" y="57"/>
                  <a:pt x="270" y="42"/>
                </a:cubicBezTo>
                <a:cubicBezTo>
                  <a:pt x="273" y="43"/>
                  <a:pt x="277" y="44"/>
                  <a:pt x="281" y="44"/>
                </a:cubicBezTo>
                <a:cubicBezTo>
                  <a:pt x="283" y="44"/>
                  <a:pt x="285" y="44"/>
                  <a:pt x="287" y="44"/>
                </a:cubicBezTo>
                <a:cubicBezTo>
                  <a:pt x="290" y="43"/>
                  <a:pt x="293" y="42"/>
                  <a:pt x="296" y="40"/>
                </a:cubicBezTo>
                <a:cubicBezTo>
                  <a:pt x="323" y="57"/>
                  <a:pt x="355" y="86"/>
                  <a:pt x="386" y="120"/>
                </a:cubicBezTo>
                <a:cubicBezTo>
                  <a:pt x="385" y="121"/>
                  <a:pt x="385" y="122"/>
                  <a:pt x="385" y="123"/>
                </a:cubicBezTo>
                <a:cubicBezTo>
                  <a:pt x="383" y="125"/>
                  <a:pt x="383" y="125"/>
                  <a:pt x="383" y="125"/>
                </a:cubicBezTo>
                <a:cubicBezTo>
                  <a:pt x="380" y="123"/>
                  <a:pt x="376" y="123"/>
                  <a:pt x="373" y="123"/>
                </a:cubicBezTo>
                <a:cubicBezTo>
                  <a:pt x="368" y="123"/>
                  <a:pt x="363" y="125"/>
                  <a:pt x="359" y="128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6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24149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888318"/>
              </p:ext>
            </p:extLst>
          </p:nvPr>
        </p:nvGraphicFramePr>
        <p:xfrm>
          <a:off x="1" y="5923437"/>
          <a:ext cx="12191999" cy="851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9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259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-4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cs typeface="Times New Roman" panose="02020603050405020304" pitchFamily="18" charset="0"/>
                        </a:rPr>
                        <a:t>Реестр не является самостоятельным препятствием для вывода на рынок воспроизведенного (</a:t>
                      </a:r>
                      <a:r>
                        <a:rPr kumimoji="0" lang="ru-RU" sz="1400" b="0" i="0" u="none" strike="noStrike" kern="1200" cap="none" spc="-4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cs typeface="Times New Roman" panose="02020603050405020304" pitchFamily="18" charset="0"/>
                        </a:rPr>
                        <a:t>биоаналогового</a:t>
                      </a:r>
                      <a:r>
                        <a:rPr kumimoji="0" lang="ru-RU" sz="1400" b="0" i="0" u="none" strike="noStrike" kern="1200" cap="none" spc="-4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cs typeface="Times New Roman" panose="02020603050405020304" pitchFamily="18" charset="0"/>
                        </a:rPr>
                        <a:t>) лекарственного препарата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59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1C24"/>
                          </a:solidFill>
                          <a:effectLst/>
                          <a:uLnTx/>
                          <a:uFillTx/>
                          <a:latin typeface="+mn-lt"/>
                          <a:cs typeface="Times New Roman" panose="02020603050405020304" pitchFamily="18" charset="0"/>
                        </a:rPr>
                        <a:t>Реестр – это механизм предотвращения нарушения патентных прав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018421" y="6314890"/>
            <a:ext cx="1029803" cy="365125"/>
          </a:xfrm>
        </p:spPr>
        <p:txBody>
          <a:bodyPr/>
          <a:lstStyle/>
          <a:p>
            <a:fld id="{F86C1C45-9BD7-47C8-B7F2-11427550BA3A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65521D9B-18C7-4EE0-8811-EB061FE54AE8}"/>
              </a:ext>
            </a:extLst>
          </p:cNvPr>
          <p:cNvSpPr txBox="1">
            <a:spLocks/>
          </p:cNvSpPr>
          <p:nvPr/>
        </p:nvSpPr>
        <p:spPr>
          <a:xfrm>
            <a:off x="982792" y="198915"/>
            <a:ext cx="9171861" cy="75879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i="0" u="none" strike="noStrike" kern="1200" cap="all" baseline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2200" b="1" dirty="0">
                <a:solidFill>
                  <a:srgbClr val="0054A6"/>
                </a:solidFill>
              </a:rPr>
              <a:t>Реестр обладающих фармакологической активностью действующих веществ,</a:t>
            </a:r>
            <a:endParaRPr lang="ru-RU" sz="2200" b="1" dirty="0">
              <a:solidFill>
                <a:srgbClr val="0054A6"/>
              </a:solidFill>
              <a:latin typeface="Arial" panose="020B0604020202020204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65521D9B-18C7-4EE0-8811-EB061FE54AE8}"/>
              </a:ext>
            </a:extLst>
          </p:cNvPr>
          <p:cNvSpPr txBox="1">
            <a:spLocks/>
          </p:cNvSpPr>
          <p:nvPr/>
        </p:nvSpPr>
        <p:spPr>
          <a:xfrm>
            <a:off x="982793" y="900557"/>
            <a:ext cx="9171860" cy="49176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i="0" u="none" strike="noStrike" kern="1200" cap="all" baseline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dirty="0">
                <a:solidFill>
                  <a:srgbClr val="ED1C24"/>
                </a:solidFill>
              </a:rPr>
              <a:t>охраняемых патентом на изобретение</a:t>
            </a:r>
            <a:endParaRPr lang="ru-RU" dirty="0">
              <a:solidFill>
                <a:srgbClr val="ED1C24"/>
              </a:solidFill>
              <a:latin typeface="Arial" panose="020B06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58579AA-60EB-45CE-8C97-B30CCC437D3E}"/>
              </a:ext>
            </a:extLst>
          </p:cNvPr>
          <p:cNvSpPr txBox="1"/>
          <p:nvPr/>
        </p:nvSpPr>
        <p:spPr>
          <a:xfrm>
            <a:off x="120885" y="2457499"/>
            <a:ext cx="434210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338D"/>
                </a:solidFill>
                <a:cs typeface="Times New Roman" panose="02020603050405020304" pitchFamily="18" charset="0"/>
              </a:rPr>
              <a:t>В Реестр предполагается 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00338D"/>
                </a:solidFill>
                <a:cs typeface="Times New Roman" panose="02020603050405020304" pitchFamily="18" charset="0"/>
              </a:rPr>
              <a:t>вносить сведения:</a:t>
            </a:r>
          </a:p>
          <a:p>
            <a:pPr marL="285750" indent="-285750">
              <a:spcAft>
                <a:spcPts val="600"/>
              </a:spcAft>
              <a:buClr>
                <a:srgbClr val="00338D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cs typeface="Times New Roman" panose="02020603050405020304" pitchFamily="18" charset="0"/>
              </a:rPr>
              <a:t>о действующем веществе (МНН, химическое и (или) группировочное наименование) </a:t>
            </a:r>
          </a:p>
          <a:p>
            <a:pPr marL="285750" indent="-285750">
              <a:spcAft>
                <a:spcPts val="600"/>
              </a:spcAft>
              <a:buClr>
                <a:srgbClr val="00338D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cs typeface="Times New Roman" panose="02020603050405020304" pitchFamily="18" charset="0"/>
              </a:rPr>
              <a:t>структурную формулу или аминокислотную /нуклеотидную последовательность  </a:t>
            </a:r>
          </a:p>
          <a:p>
            <a:pPr marL="285750" indent="-285750">
              <a:spcAft>
                <a:spcPts val="600"/>
              </a:spcAft>
              <a:buClr>
                <a:srgbClr val="00338D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cs typeface="Times New Roman" panose="02020603050405020304" pitchFamily="18" charset="0"/>
              </a:rPr>
              <a:t>реквизиты патента </a:t>
            </a:r>
          </a:p>
          <a:p>
            <a:pPr marL="285750" indent="-285750">
              <a:spcAft>
                <a:spcPts val="600"/>
              </a:spcAft>
              <a:buClr>
                <a:srgbClr val="00338D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cs typeface="Times New Roman" panose="02020603050405020304" pitchFamily="18" charset="0"/>
              </a:rPr>
              <a:t>данные патентообладателя </a:t>
            </a:r>
          </a:p>
          <a:p>
            <a:pPr marL="285750" indent="-285750">
              <a:spcAft>
                <a:spcPts val="600"/>
              </a:spcAft>
              <a:buClr>
                <a:srgbClr val="00338D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cs typeface="Times New Roman" panose="02020603050405020304" pitchFamily="18" charset="0"/>
              </a:rPr>
              <a:t>выданные лицензии </a:t>
            </a:r>
          </a:p>
          <a:p>
            <a:pPr>
              <a:spcAft>
                <a:spcPts val="600"/>
              </a:spcAft>
            </a:pPr>
            <a:r>
              <a:rPr lang="ru-RU" sz="1200" i="1" dirty="0">
                <a:cs typeface="Times New Roman" panose="02020603050405020304" pitchFamily="18" charset="0"/>
              </a:rPr>
              <a:t>и так далее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711576" y="2984885"/>
            <a:ext cx="431921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  <a:buClr>
                <a:srgbClr val="00338D"/>
              </a:buClr>
            </a:pPr>
            <a:r>
              <a:rPr lang="ru-RU" sz="1400" dirty="0">
                <a:cs typeface="Times New Roman" panose="02020603050405020304" pitchFamily="18" charset="0"/>
              </a:rPr>
              <a:t>обеспечить возможность проверки и выявления прав третьих лиц на лекарственные препараты при судебных спорах</a:t>
            </a:r>
          </a:p>
          <a:p>
            <a:pPr algn="r">
              <a:spcAft>
                <a:spcPts val="1200"/>
              </a:spcAft>
              <a:buClr>
                <a:srgbClr val="00338D"/>
              </a:buClr>
            </a:pPr>
            <a:r>
              <a:rPr lang="ru-RU" sz="1400" dirty="0">
                <a:solidFill>
                  <a:srgbClr val="00338D"/>
                </a:solidFill>
                <a:cs typeface="Times New Roman" panose="02020603050405020304" pitchFamily="18" charset="0"/>
              </a:rPr>
              <a:t>В перспективе позволит:</a:t>
            </a:r>
          </a:p>
          <a:p>
            <a:pPr algn="r">
              <a:spcAft>
                <a:spcPts val="1200"/>
              </a:spcAft>
              <a:buClr>
                <a:srgbClr val="00338D"/>
              </a:buClr>
            </a:pPr>
            <a:r>
              <a:rPr lang="ru-RU" sz="1400" dirty="0">
                <a:cs typeface="Times New Roman" panose="02020603050405020304" pitchFamily="18" charset="0"/>
              </a:rPr>
              <a:t>усовершенствовать систему государственной регистрации лекарственных препаратов</a:t>
            </a:r>
          </a:p>
          <a:p>
            <a:pPr algn="r">
              <a:spcAft>
                <a:spcPts val="1200"/>
              </a:spcAft>
              <a:buClr>
                <a:srgbClr val="00338D"/>
              </a:buClr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обеспечить возможность проверки и выявления прав третьих лиц на лекарственные препараты при осуществлении процедуры государственных закупок </a:t>
            </a:r>
            <a:r>
              <a:rPr lang="ru-RU" sz="1400" dirty="0">
                <a:cs typeface="Times New Roman" panose="02020603050405020304" pitchFamily="18" charset="0"/>
              </a:rPr>
              <a:t> </a:t>
            </a:r>
          </a:p>
          <a:p>
            <a:pPr algn="r">
              <a:spcAft>
                <a:spcPts val="1200"/>
              </a:spcAft>
              <a:buClr>
                <a:srgbClr val="00338D"/>
              </a:buClr>
            </a:pPr>
            <a:endParaRPr lang="ru-RU" sz="1400" dirty="0"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F8E696A-D6BC-3A47-8208-E4434CB407E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3045" y="4910045"/>
            <a:ext cx="655126" cy="655126"/>
          </a:xfrm>
          <a:prstGeom prst="rect">
            <a:avLst/>
          </a:prstGeom>
        </p:spPr>
      </p:pic>
      <p:pic>
        <p:nvPicPr>
          <p:cNvPr id="14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045" y="3830454"/>
            <a:ext cx="655126" cy="655126"/>
          </a:xfrm>
          <a:prstGeom prst="rect">
            <a:avLst/>
          </a:prstGeom>
        </p:spPr>
      </p:pic>
      <p:grpSp>
        <p:nvGrpSpPr>
          <p:cNvPr id="15" name="Group 237"/>
          <p:cNvGrpSpPr>
            <a:grpSpLocks noChangeAspect="1"/>
          </p:cNvGrpSpPr>
          <p:nvPr/>
        </p:nvGrpSpPr>
        <p:grpSpPr>
          <a:xfrm>
            <a:off x="4627571" y="2898498"/>
            <a:ext cx="533450" cy="540000"/>
            <a:chOff x="-1815752" y="2364483"/>
            <a:chExt cx="1494055" cy="1512394"/>
          </a:xfrm>
          <a:solidFill>
            <a:srgbClr val="00338D"/>
          </a:solidFill>
          <a:effectLst/>
        </p:grpSpPr>
        <p:cxnSp>
          <p:nvCxnSpPr>
            <p:cNvPr id="16" name="Straight Connector 238"/>
            <p:cNvCxnSpPr>
              <a:stCxn id="20" idx="3"/>
              <a:endCxn id="21" idx="1"/>
            </p:cNvCxnSpPr>
            <p:nvPr/>
          </p:nvCxnSpPr>
          <p:spPr>
            <a:xfrm>
              <a:off x="-1255291" y="2644714"/>
              <a:ext cx="373133" cy="0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39"/>
            <p:cNvCxnSpPr>
              <a:stCxn id="23" idx="3"/>
              <a:endCxn id="22" idx="1"/>
            </p:cNvCxnSpPr>
            <p:nvPr/>
          </p:nvCxnSpPr>
          <p:spPr>
            <a:xfrm>
              <a:off x="-1255291" y="3596647"/>
              <a:ext cx="373133" cy="0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40"/>
            <p:cNvCxnSpPr>
              <a:stCxn id="20" idx="2"/>
              <a:endCxn id="23" idx="0"/>
            </p:cNvCxnSpPr>
            <p:nvPr/>
          </p:nvCxnSpPr>
          <p:spPr>
            <a:xfrm>
              <a:off x="-1535521" y="2924944"/>
              <a:ext cx="0" cy="391472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41"/>
            <p:cNvCxnSpPr>
              <a:stCxn id="21" idx="2"/>
              <a:endCxn id="22" idx="0"/>
            </p:cNvCxnSpPr>
            <p:nvPr/>
          </p:nvCxnSpPr>
          <p:spPr>
            <a:xfrm>
              <a:off x="-601927" y="2924944"/>
              <a:ext cx="0" cy="391472"/>
            </a:xfrm>
            <a:prstGeom prst="line">
              <a:avLst/>
            </a:prstGeom>
            <a:grpFill/>
            <a:ln w="381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242"/>
            <p:cNvSpPr/>
            <p:nvPr/>
          </p:nvSpPr>
          <p:spPr>
            <a:xfrm>
              <a:off x="-1815752" y="2364483"/>
              <a:ext cx="560461" cy="5604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43"/>
            <p:cNvSpPr/>
            <p:nvPr/>
          </p:nvSpPr>
          <p:spPr>
            <a:xfrm>
              <a:off x="-882158" y="2364483"/>
              <a:ext cx="560461" cy="5604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44"/>
            <p:cNvSpPr/>
            <p:nvPr/>
          </p:nvSpPr>
          <p:spPr>
            <a:xfrm>
              <a:off x="-882158" y="3316416"/>
              <a:ext cx="560461" cy="5604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45"/>
            <p:cNvSpPr/>
            <p:nvPr/>
          </p:nvSpPr>
          <p:spPr>
            <a:xfrm>
              <a:off x="-1815752" y="3316416"/>
              <a:ext cx="560461" cy="5604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576" y="3433323"/>
            <a:ext cx="1132965" cy="1188764"/>
          </a:xfrm>
          <a:prstGeom prst="rect">
            <a:avLst/>
          </a:prstGeom>
        </p:spPr>
      </p:pic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088050"/>
              </p:ext>
            </p:extLst>
          </p:nvPr>
        </p:nvGraphicFramePr>
        <p:xfrm>
          <a:off x="0" y="1505548"/>
          <a:ext cx="12191999" cy="851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9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259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-40" normalizeH="0" baseline="0" noProof="0" dirty="0">
                          <a:ln>
                            <a:noFill/>
                          </a:ln>
                          <a:solidFill>
                            <a:srgbClr val="ED1C24"/>
                          </a:solidFill>
                          <a:effectLst/>
                          <a:uLnTx/>
                          <a:uFillTx/>
                          <a:latin typeface="+mn-lt"/>
                          <a:cs typeface="Times New Roman" panose="02020603050405020304" pitchFamily="18" charset="0"/>
                        </a:rPr>
                        <a:t>Основная задача Реестра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59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cs typeface="Times New Roman" panose="02020603050405020304" pitchFamily="18" charset="0"/>
                        </a:rPr>
                        <a:t>облегчение правоприменения в тех случаях, когда нужно обеспечить соблюдение патентных прав при обращении лекарственных препаратов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429501" y="2457499"/>
            <a:ext cx="46187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400" dirty="0">
                <a:solidFill>
                  <a:srgbClr val="00338D"/>
                </a:solidFill>
                <a:cs typeface="Times New Roman" panose="02020603050405020304" pitchFamily="18" charset="0"/>
              </a:rPr>
              <a:t>Свободный доступ к Реестру </a:t>
            </a:r>
          </a:p>
          <a:p>
            <a:pPr lvl="0" algn="r"/>
            <a:r>
              <a:rPr lang="ru-RU" sz="1400" dirty="0">
                <a:solidFill>
                  <a:srgbClr val="00338D"/>
                </a:solidFill>
                <a:cs typeface="Times New Roman" panose="02020603050405020304" pitchFamily="18" charset="0"/>
              </a:rPr>
              <a:t>всех заинтересованных лиц позволит: </a:t>
            </a:r>
          </a:p>
        </p:txBody>
      </p:sp>
      <p:pic>
        <p:nvPicPr>
          <p:cNvPr id="32" name="Picture 9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139" y="2827183"/>
            <a:ext cx="648000" cy="648000"/>
          </a:xfrm>
          <a:prstGeom prst="rect">
            <a:avLst/>
          </a:prstGeom>
        </p:spPr>
      </p:pic>
      <p:pic>
        <p:nvPicPr>
          <p:cNvPr id="33" name="Picture 4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139" y="3845650"/>
            <a:ext cx="720000" cy="720000"/>
          </a:xfrm>
          <a:prstGeom prst="rect">
            <a:avLst/>
          </a:prstGeom>
        </p:spPr>
      </p:pic>
      <p:grpSp>
        <p:nvGrpSpPr>
          <p:cNvPr id="35" name="Group 171"/>
          <p:cNvGrpSpPr>
            <a:grpSpLocks noChangeAspect="1"/>
          </p:cNvGrpSpPr>
          <p:nvPr/>
        </p:nvGrpSpPr>
        <p:grpSpPr>
          <a:xfrm>
            <a:off x="7091673" y="4910045"/>
            <a:ext cx="556931" cy="648000"/>
            <a:chOff x="2258521" y="4931670"/>
            <a:chExt cx="205086" cy="238621"/>
          </a:xfrm>
        </p:grpSpPr>
        <p:sp>
          <p:nvSpPr>
            <p:cNvPr id="37" name="Freeform 308"/>
            <p:cNvSpPr>
              <a:spLocks noChangeAspect="1"/>
            </p:cNvSpPr>
            <p:nvPr/>
          </p:nvSpPr>
          <p:spPr bwMode="auto">
            <a:xfrm>
              <a:off x="2258521" y="4931670"/>
              <a:ext cx="205086" cy="238621"/>
            </a:xfrm>
            <a:custGeom>
              <a:avLst/>
              <a:gdLst>
                <a:gd name="T0" fmla="*/ 11 w 67"/>
                <a:gd name="T1" fmla="*/ 65 h 78"/>
                <a:gd name="T2" fmla="*/ 33 w 67"/>
                <a:gd name="T3" fmla="*/ 78 h 78"/>
                <a:gd name="T4" fmla="*/ 56 w 67"/>
                <a:gd name="T5" fmla="*/ 65 h 78"/>
                <a:gd name="T6" fmla="*/ 67 w 67"/>
                <a:gd name="T7" fmla="*/ 45 h 78"/>
                <a:gd name="T8" fmla="*/ 67 w 67"/>
                <a:gd name="T9" fmla="*/ 5 h 78"/>
                <a:gd name="T10" fmla="*/ 0 w 67"/>
                <a:gd name="T11" fmla="*/ 5 h 78"/>
                <a:gd name="T12" fmla="*/ 0 w 67"/>
                <a:gd name="T13" fmla="*/ 45 h 78"/>
                <a:gd name="T14" fmla="*/ 11 w 67"/>
                <a:gd name="T15" fmla="*/ 6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78">
                  <a:moveTo>
                    <a:pt x="11" y="65"/>
                  </a:moveTo>
                  <a:cubicBezTo>
                    <a:pt x="33" y="78"/>
                    <a:pt x="33" y="78"/>
                    <a:pt x="33" y="78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63" y="61"/>
                    <a:pt x="67" y="53"/>
                    <a:pt x="67" y="4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41" y="0"/>
                    <a:pt x="25" y="0"/>
                    <a:pt x="0" y="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3"/>
                    <a:pt x="4" y="61"/>
                    <a:pt x="11" y="65"/>
                  </a:cubicBez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40" name="Freeform 309"/>
            <p:cNvSpPr>
              <a:spLocks/>
            </p:cNvSpPr>
            <p:nvPr/>
          </p:nvSpPr>
          <p:spPr bwMode="auto">
            <a:xfrm>
              <a:off x="2316560" y="5020667"/>
              <a:ext cx="89000" cy="69652"/>
            </a:xfrm>
            <a:custGeom>
              <a:avLst/>
              <a:gdLst>
                <a:gd name="T0" fmla="*/ 28 w 29"/>
                <a:gd name="T1" fmla="*/ 23 h 23"/>
                <a:gd name="T2" fmla="*/ 1 w 29"/>
                <a:gd name="T3" fmla="*/ 23 h 23"/>
                <a:gd name="T4" fmla="*/ 0 w 29"/>
                <a:gd name="T5" fmla="*/ 22 h 23"/>
                <a:gd name="T6" fmla="*/ 0 w 29"/>
                <a:gd name="T7" fmla="*/ 1 h 23"/>
                <a:gd name="T8" fmla="*/ 1 w 29"/>
                <a:gd name="T9" fmla="*/ 0 h 23"/>
                <a:gd name="T10" fmla="*/ 28 w 29"/>
                <a:gd name="T11" fmla="*/ 0 h 23"/>
                <a:gd name="T12" fmla="*/ 29 w 29"/>
                <a:gd name="T13" fmla="*/ 1 h 23"/>
                <a:gd name="T14" fmla="*/ 29 w 29"/>
                <a:gd name="T15" fmla="*/ 22 h 23"/>
                <a:gd name="T16" fmla="*/ 28 w 29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3">
                  <a:moveTo>
                    <a:pt x="28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2"/>
                    <a:pt x="0" y="2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9" y="0"/>
                    <a:pt x="29" y="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8" y="23"/>
                    <a:pt x="28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41" name="Freeform 310"/>
            <p:cNvSpPr>
              <a:spLocks/>
            </p:cNvSpPr>
            <p:nvPr/>
          </p:nvSpPr>
          <p:spPr bwMode="auto">
            <a:xfrm>
              <a:off x="2323010" y="4967784"/>
              <a:ext cx="73522" cy="52883"/>
            </a:xfrm>
            <a:custGeom>
              <a:avLst/>
              <a:gdLst>
                <a:gd name="T0" fmla="*/ 24 w 24"/>
                <a:gd name="T1" fmla="*/ 17 h 17"/>
                <a:gd name="T2" fmla="*/ 21 w 24"/>
                <a:gd name="T3" fmla="*/ 17 h 17"/>
                <a:gd name="T4" fmla="*/ 21 w 24"/>
                <a:gd name="T5" fmla="*/ 11 h 17"/>
                <a:gd name="T6" fmla="*/ 14 w 24"/>
                <a:gd name="T7" fmla="*/ 4 h 17"/>
                <a:gd name="T8" fmla="*/ 11 w 24"/>
                <a:gd name="T9" fmla="*/ 4 h 17"/>
                <a:gd name="T10" fmla="*/ 4 w 24"/>
                <a:gd name="T11" fmla="*/ 11 h 17"/>
                <a:gd name="T12" fmla="*/ 4 w 24"/>
                <a:gd name="T13" fmla="*/ 17 h 17"/>
                <a:gd name="T14" fmla="*/ 0 w 24"/>
                <a:gd name="T15" fmla="*/ 17 h 17"/>
                <a:gd name="T16" fmla="*/ 0 w 24"/>
                <a:gd name="T17" fmla="*/ 11 h 17"/>
                <a:gd name="T18" fmla="*/ 11 w 24"/>
                <a:gd name="T19" fmla="*/ 0 h 17"/>
                <a:gd name="T20" fmla="*/ 14 w 24"/>
                <a:gd name="T21" fmla="*/ 0 h 17"/>
                <a:gd name="T22" fmla="*/ 24 w 24"/>
                <a:gd name="T23" fmla="*/ 11 h 17"/>
                <a:gd name="T24" fmla="*/ 24 w 24"/>
                <a:gd name="T2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7">
                  <a:moveTo>
                    <a:pt x="24" y="17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7"/>
                    <a:pt x="18" y="4"/>
                    <a:pt x="14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7" y="4"/>
                    <a:pt x="4" y="7"/>
                    <a:pt x="4" y="11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4" y="5"/>
                    <a:pt x="24" y="11"/>
                  </a:cubicBezTo>
                  <a:lnTo>
                    <a:pt x="24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42" name="Freeform 311"/>
            <p:cNvSpPr>
              <a:spLocks/>
            </p:cNvSpPr>
            <p:nvPr/>
          </p:nvSpPr>
          <p:spPr bwMode="auto">
            <a:xfrm>
              <a:off x="2353966" y="5041304"/>
              <a:ext cx="15478" cy="24507"/>
            </a:xfrm>
            <a:custGeom>
              <a:avLst/>
              <a:gdLst>
                <a:gd name="T0" fmla="*/ 5 w 5"/>
                <a:gd name="T1" fmla="*/ 2 h 8"/>
                <a:gd name="T2" fmla="*/ 2 w 5"/>
                <a:gd name="T3" fmla="*/ 0 h 8"/>
                <a:gd name="T4" fmla="*/ 0 w 5"/>
                <a:gd name="T5" fmla="*/ 2 h 8"/>
                <a:gd name="T6" fmla="*/ 1 w 5"/>
                <a:gd name="T7" fmla="*/ 5 h 8"/>
                <a:gd name="T8" fmla="*/ 1 w 5"/>
                <a:gd name="T9" fmla="*/ 7 h 8"/>
                <a:gd name="T10" fmla="*/ 2 w 5"/>
                <a:gd name="T11" fmla="*/ 8 h 8"/>
                <a:gd name="T12" fmla="*/ 2 w 5"/>
                <a:gd name="T13" fmla="*/ 8 h 8"/>
                <a:gd name="T14" fmla="*/ 4 w 5"/>
                <a:gd name="T15" fmla="*/ 7 h 8"/>
                <a:gd name="T16" fmla="*/ 4 w 5"/>
                <a:gd name="T17" fmla="*/ 5 h 8"/>
                <a:gd name="T18" fmla="*/ 5 w 5"/>
                <a:gd name="T1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8">
                  <a:moveTo>
                    <a:pt x="5" y="2"/>
                  </a:move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3"/>
                    <a:pt x="5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95890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t" anchorCtr="0">
        <a:noAutofit/>
      </a:bodyPr>
      <a:lstStyle>
        <a:defPPr>
          <a:defRPr sz="1800" baseline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2369</TotalTime>
  <Words>630</Words>
  <Application>Microsoft Office PowerPoint</Application>
  <PresentationFormat>Широкоэкранный</PresentationFormat>
  <Paragraphs>97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Аникеева Марина Юрьевна</cp:lastModifiedBy>
  <cp:revision>180</cp:revision>
  <dcterms:created xsi:type="dcterms:W3CDTF">2019-12-05T12:39:17Z</dcterms:created>
  <dcterms:modified xsi:type="dcterms:W3CDTF">2021-08-16T10:11:30Z</dcterms:modified>
</cp:coreProperties>
</file>